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1" r:id="rId5"/>
    <p:sldMasterId id="2147483697" r:id="rId6"/>
  </p:sldMasterIdLst>
  <p:notesMasterIdLst>
    <p:notesMasterId r:id="rId26"/>
  </p:notesMasterIdLst>
  <p:sldIdLst>
    <p:sldId id="1089" r:id="rId7"/>
    <p:sldId id="1090" r:id="rId8"/>
    <p:sldId id="1085" r:id="rId9"/>
    <p:sldId id="1086" r:id="rId10"/>
    <p:sldId id="1087" r:id="rId11"/>
    <p:sldId id="674" r:id="rId12"/>
    <p:sldId id="675" r:id="rId13"/>
    <p:sldId id="662" r:id="rId14"/>
    <p:sldId id="663" r:id="rId15"/>
    <p:sldId id="664" r:id="rId16"/>
    <p:sldId id="666" r:id="rId17"/>
    <p:sldId id="665" r:id="rId18"/>
    <p:sldId id="670" r:id="rId19"/>
    <p:sldId id="671" r:id="rId20"/>
    <p:sldId id="672" r:id="rId21"/>
    <p:sldId id="673" r:id="rId22"/>
    <p:sldId id="678" r:id="rId23"/>
    <p:sldId id="679" r:id="rId24"/>
    <p:sldId id="680" r:id="rId25"/>
  </p:sldIdLst>
  <p:sldSz cx="9144000" cy="5143500" type="screen16x9"/>
  <p:notesSz cx="6858000" cy="9144000"/>
  <p:custDataLst>
    <p:tags r:id="rId27"/>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18">
          <p15:clr>
            <a:srgbClr val="A4A3A4"/>
          </p15:clr>
        </p15:guide>
        <p15:guide id="2" pos="28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684" y="96"/>
      </p:cViewPr>
      <p:guideLst>
        <p:guide orient="horz" pos="1518"/>
        <p:guide pos="280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ags" Target="tags/tag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1">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66415F9-188D-43F4-9FF9-DE8E4C696910}" type="doc">
      <dgm:prSet loTypeId="urn:microsoft.com/office/officeart/2005/8/layout/hierarchy2#1" loCatId="hierarchy" qsTypeId="urn:microsoft.com/office/officeart/2005/8/quickstyle/simple5#1" qsCatId="simple" csTypeId="urn:microsoft.com/office/officeart/2005/8/colors/colorful2#1" csCatId="colorful" phldr="1"/>
      <dgm:spPr/>
      <dgm:t>
        <a:bodyPr/>
        <a:lstStyle/>
        <a:p>
          <a:endParaRPr lang="zh-CN" altLang="en-US"/>
        </a:p>
      </dgm:t>
    </dgm:pt>
    <dgm:pt modelId="{676D6ABE-F694-4E3B-A0D5-C0EFBEE11FE9}">
      <dgm:prSet phldrT="[文本]" phldr="0" custT="0"/>
      <dgm:spPr/>
      <dgm:t>
        <a:bodyPr vert="horz" wrap="square"/>
        <a:lstStyle/>
        <a:p>
          <a:pPr>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装卸作业的类别</a:t>
          </a:r>
        </a:p>
      </dgm:t>
    </dgm:pt>
    <dgm:pt modelId="{A6C4FCBA-B4A8-4115-9A37-DB0FC3C42D70}" type="parTrans" cxnId="{C4474082-B177-437A-93BC-96E16FC33AA1}">
      <dgm:prSet/>
      <dgm:spPr/>
      <dgm:t>
        <a:bodyPr/>
        <a:lstStyle/>
        <a:p>
          <a:endParaRPr lang="zh-CN" altLang="en-US"/>
        </a:p>
      </dgm:t>
    </dgm:pt>
    <dgm:pt modelId="{2D0B6A9A-5AAD-45C2-8A33-471A2DF86032}" type="sibTrans" cxnId="{C4474082-B177-437A-93BC-96E16FC33AA1}">
      <dgm:prSet/>
      <dgm:spPr/>
      <dgm:t>
        <a:bodyPr/>
        <a:lstStyle/>
        <a:p>
          <a:endParaRPr lang="zh-CN" altLang="en-US"/>
        </a:p>
      </dgm:t>
    </dgm:pt>
    <dgm:pt modelId="{2A623B12-921E-41FE-A4EF-FF25DB9D6E49}">
      <dgm:prSet phldrT="[文本]" phldr="0" custT="0"/>
      <dgm:spPr/>
      <dgm:t>
        <a:bodyPr vert="horz" wrap="square"/>
        <a:lstStyle/>
        <a:p>
          <a:pPr>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装货卸货作业</a:t>
          </a:r>
        </a:p>
      </dgm:t>
    </dgm:pt>
    <dgm:pt modelId="{A9AFF11F-22C0-43B8-BC7E-06EA9BAE6BAA}" type="parTrans" cxnId="{B4422CD9-0E71-4DCC-8407-D5487B5D95D5}">
      <dgm:prSet/>
      <dgm:spPr/>
      <dgm:t>
        <a:bodyPr/>
        <a:lstStyle/>
        <a:p>
          <a:endParaRPr lang="zh-CN" altLang="en-US"/>
        </a:p>
      </dgm:t>
    </dgm:pt>
    <dgm:pt modelId="{6449BB59-4DBE-44BD-87F2-D52918E3B1EC}" type="sibTrans" cxnId="{B4422CD9-0E71-4DCC-8407-D5487B5D95D5}">
      <dgm:prSet/>
      <dgm:spPr/>
      <dgm:t>
        <a:bodyPr/>
        <a:lstStyle/>
        <a:p>
          <a:endParaRPr lang="zh-CN" altLang="en-US"/>
        </a:p>
      </dgm:t>
    </dgm:pt>
    <dgm:pt modelId="{3BB7B0BC-1AC6-412D-A0CE-60C5CD8CD672}">
      <dgm:prSet phldrT="[文本]" phldr="0" custT="0"/>
      <dgm:spPr/>
      <dgm:t>
        <a:bodyPr vert="horz" wrap="square"/>
        <a:lstStyle/>
        <a:p>
          <a:pPr>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搬运移送作业</a:t>
          </a:r>
        </a:p>
      </dgm:t>
    </dgm:pt>
    <dgm:pt modelId="{3CFE9B3D-677B-48EF-A07E-8AB5845D1CEF}" type="parTrans" cxnId="{2336AF85-4CC5-4657-A7CD-68CE6DD37800}">
      <dgm:prSet/>
      <dgm:spPr/>
      <dgm:t>
        <a:bodyPr/>
        <a:lstStyle/>
        <a:p>
          <a:endParaRPr lang="zh-CN" altLang="en-US"/>
        </a:p>
      </dgm:t>
    </dgm:pt>
    <dgm:pt modelId="{547FFA51-E20D-486A-840C-A7EA076BC38B}" type="sibTrans" cxnId="{2336AF85-4CC5-4657-A7CD-68CE6DD37800}">
      <dgm:prSet/>
      <dgm:spPr/>
      <dgm:t>
        <a:bodyPr/>
        <a:lstStyle/>
        <a:p>
          <a:endParaRPr lang="zh-CN" altLang="en-US"/>
        </a:p>
      </dgm:t>
    </dgm:pt>
    <dgm:pt modelId="{421017C8-03CE-4EE0-B5E8-08BFB325D4A9}">
      <dgm:prSet phldrT="[文本]" phldr="0" custT="0"/>
      <dgm:spPr/>
      <dgm:t>
        <a:bodyPr vert="horz" wrap="square"/>
        <a:lstStyle/>
        <a:p>
          <a:pPr>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放置取出作业</a:t>
          </a:r>
        </a:p>
      </dgm:t>
    </dgm:pt>
    <dgm:pt modelId="{2C843EDD-EF67-40D0-9F85-E8421EB859E5}" type="parTrans" cxnId="{B5903527-EF69-494B-82E4-C0D4B25F710E}">
      <dgm:prSet/>
      <dgm:spPr/>
      <dgm:t>
        <a:bodyPr/>
        <a:lstStyle/>
        <a:p>
          <a:endParaRPr lang="zh-CN" altLang="en-US"/>
        </a:p>
      </dgm:t>
    </dgm:pt>
    <dgm:pt modelId="{3153E63F-C865-4A70-BA57-743F5F1AAD6A}" type="sibTrans" cxnId="{B5903527-EF69-494B-82E4-C0D4B25F710E}">
      <dgm:prSet/>
      <dgm:spPr/>
      <dgm:t>
        <a:bodyPr/>
        <a:lstStyle/>
        <a:p>
          <a:endParaRPr lang="zh-CN" altLang="en-US"/>
        </a:p>
      </dgm:t>
    </dgm:pt>
    <dgm:pt modelId="{036B5CFB-CCEB-4CB5-8027-2D2BE0137AC4}">
      <dgm:prSet phldrT="[文本]" phldr="0" custT="0"/>
      <dgm:spPr/>
      <dgm:t>
        <a:bodyPr vert="horz" wrap="square"/>
        <a:lstStyle/>
        <a:p>
          <a:pPr>
            <a:lnSpc>
              <a:spcPct val="100000"/>
            </a:lnSpc>
            <a:spcBef>
              <a:spcPct val="0"/>
            </a:spcBef>
            <a:spcAft>
              <a:spcPct val="35000"/>
            </a:spcAft>
          </a:pPr>
          <a:r>
            <a:rPr lang="zh-CN" altLang="en-US" b="1" dirty="0">
              <a:latin typeface="微软雅黑" panose="020B0503020204020204" pitchFamily="34" charset="-122"/>
              <a:ea typeface="微软雅黑" panose="020B0503020204020204" pitchFamily="34" charset="-122"/>
            </a:rPr>
            <a:t>配货作业</a:t>
          </a:r>
        </a:p>
      </dgm:t>
    </dgm:pt>
    <dgm:pt modelId="{BBBF920D-61CF-4613-B605-EAB3C473084F}" type="parTrans" cxnId="{94FE8434-15C3-45C3-8BCE-AB246910B1DC}">
      <dgm:prSet/>
      <dgm:spPr/>
      <dgm:t>
        <a:bodyPr/>
        <a:lstStyle/>
        <a:p>
          <a:endParaRPr lang="zh-CN" altLang="en-US"/>
        </a:p>
      </dgm:t>
    </dgm:pt>
    <dgm:pt modelId="{5E89F4ED-7B73-443E-8EB7-0C5F14921E08}" type="sibTrans" cxnId="{94FE8434-15C3-45C3-8BCE-AB246910B1DC}">
      <dgm:prSet/>
      <dgm:spPr/>
      <dgm:t>
        <a:bodyPr/>
        <a:lstStyle/>
        <a:p>
          <a:endParaRPr lang="zh-CN" altLang="en-US"/>
        </a:p>
      </dgm:t>
    </dgm:pt>
    <dgm:pt modelId="{BC54C850-0147-4059-BCE8-5970C8572225}" type="pres">
      <dgm:prSet presAssocID="{D66415F9-188D-43F4-9FF9-DE8E4C696910}" presName="diagram" presStyleCnt="0">
        <dgm:presLayoutVars>
          <dgm:chPref val="1"/>
          <dgm:dir/>
          <dgm:animOne val="branch"/>
          <dgm:animLvl val="lvl"/>
          <dgm:resizeHandles val="exact"/>
        </dgm:presLayoutVars>
      </dgm:prSet>
      <dgm:spPr/>
      <dgm:t>
        <a:bodyPr/>
        <a:lstStyle/>
        <a:p>
          <a:endParaRPr lang="zh-CN" altLang="en-US"/>
        </a:p>
      </dgm:t>
    </dgm:pt>
    <dgm:pt modelId="{A020AA09-4AA7-4AB5-9430-F4846A98BC2D}" type="pres">
      <dgm:prSet presAssocID="{676D6ABE-F694-4E3B-A0D5-C0EFBEE11FE9}" presName="root1" presStyleCnt="0"/>
      <dgm:spPr/>
      <dgm:t>
        <a:bodyPr/>
        <a:lstStyle/>
        <a:p>
          <a:endParaRPr lang="zh-CN" altLang="en-US"/>
        </a:p>
      </dgm:t>
    </dgm:pt>
    <dgm:pt modelId="{58EB289B-37BA-4EF2-90AF-F253D00124BA}" type="pres">
      <dgm:prSet presAssocID="{676D6ABE-F694-4E3B-A0D5-C0EFBEE11FE9}" presName="LevelOneTextNode" presStyleLbl="node0" presStyleIdx="0" presStyleCnt="1" custScaleX="142110">
        <dgm:presLayoutVars>
          <dgm:chPref val="3"/>
        </dgm:presLayoutVars>
      </dgm:prSet>
      <dgm:spPr/>
      <dgm:t>
        <a:bodyPr/>
        <a:lstStyle/>
        <a:p>
          <a:endParaRPr lang="zh-CN" altLang="en-US"/>
        </a:p>
      </dgm:t>
    </dgm:pt>
    <dgm:pt modelId="{D27FA8DB-C124-43F0-B1A6-6322EA3506D8}" type="pres">
      <dgm:prSet presAssocID="{676D6ABE-F694-4E3B-A0D5-C0EFBEE11FE9}" presName="level2hierChild" presStyleCnt="0"/>
      <dgm:spPr/>
      <dgm:t>
        <a:bodyPr/>
        <a:lstStyle/>
        <a:p>
          <a:endParaRPr lang="zh-CN" altLang="en-US"/>
        </a:p>
      </dgm:t>
    </dgm:pt>
    <dgm:pt modelId="{619BA2A5-13CA-4B0A-A704-2AD70C91375A}" type="pres">
      <dgm:prSet presAssocID="{A9AFF11F-22C0-43B8-BC7E-06EA9BAE6BAA}" presName="conn2-1" presStyleLbl="parChTrans1D2" presStyleIdx="0" presStyleCnt="4"/>
      <dgm:spPr/>
      <dgm:t>
        <a:bodyPr/>
        <a:lstStyle/>
        <a:p>
          <a:endParaRPr lang="zh-CN" altLang="en-US"/>
        </a:p>
      </dgm:t>
    </dgm:pt>
    <dgm:pt modelId="{4924BE91-F2C4-4405-888F-2103030CA8A1}" type="pres">
      <dgm:prSet presAssocID="{A9AFF11F-22C0-43B8-BC7E-06EA9BAE6BAA}" presName="connTx" presStyleLbl="parChTrans1D2" presStyleIdx="0" presStyleCnt="4"/>
      <dgm:spPr/>
      <dgm:t>
        <a:bodyPr/>
        <a:lstStyle/>
        <a:p>
          <a:endParaRPr lang="zh-CN" altLang="en-US"/>
        </a:p>
      </dgm:t>
    </dgm:pt>
    <dgm:pt modelId="{147DD32F-7145-4262-A4D7-9314B9795B50}" type="pres">
      <dgm:prSet presAssocID="{2A623B12-921E-41FE-A4EF-FF25DB9D6E49}" presName="root2" presStyleCnt="0"/>
      <dgm:spPr/>
      <dgm:t>
        <a:bodyPr/>
        <a:lstStyle/>
        <a:p>
          <a:endParaRPr lang="zh-CN" altLang="en-US"/>
        </a:p>
      </dgm:t>
    </dgm:pt>
    <dgm:pt modelId="{DAA4D112-8107-48C3-80E3-773B09222E33}" type="pres">
      <dgm:prSet presAssocID="{2A623B12-921E-41FE-A4EF-FF25DB9D6E49}" presName="LevelTwoTextNode" presStyleLbl="node2" presStyleIdx="0" presStyleCnt="4" custScaleX="146375">
        <dgm:presLayoutVars>
          <dgm:chPref val="3"/>
        </dgm:presLayoutVars>
      </dgm:prSet>
      <dgm:spPr/>
      <dgm:t>
        <a:bodyPr/>
        <a:lstStyle/>
        <a:p>
          <a:endParaRPr lang="zh-CN" altLang="en-US"/>
        </a:p>
      </dgm:t>
    </dgm:pt>
    <dgm:pt modelId="{DA9EA599-0AB6-470D-92FA-0CB42272AE82}" type="pres">
      <dgm:prSet presAssocID="{2A623B12-921E-41FE-A4EF-FF25DB9D6E49}" presName="level3hierChild" presStyleCnt="0"/>
      <dgm:spPr/>
      <dgm:t>
        <a:bodyPr/>
        <a:lstStyle/>
        <a:p>
          <a:endParaRPr lang="zh-CN" altLang="en-US"/>
        </a:p>
      </dgm:t>
    </dgm:pt>
    <dgm:pt modelId="{AE62F385-4898-4FA5-890D-4D695F5E5F79}" type="pres">
      <dgm:prSet presAssocID="{3CFE9B3D-677B-48EF-A07E-8AB5845D1CEF}" presName="conn2-1" presStyleLbl="parChTrans1D2" presStyleIdx="1" presStyleCnt="4"/>
      <dgm:spPr/>
      <dgm:t>
        <a:bodyPr/>
        <a:lstStyle/>
        <a:p>
          <a:endParaRPr lang="zh-CN" altLang="en-US"/>
        </a:p>
      </dgm:t>
    </dgm:pt>
    <dgm:pt modelId="{F36B5D8E-6F17-46FE-81A0-99A05D9F1BBE}" type="pres">
      <dgm:prSet presAssocID="{3CFE9B3D-677B-48EF-A07E-8AB5845D1CEF}" presName="connTx" presStyleLbl="parChTrans1D2" presStyleIdx="1" presStyleCnt="4"/>
      <dgm:spPr/>
      <dgm:t>
        <a:bodyPr/>
        <a:lstStyle/>
        <a:p>
          <a:endParaRPr lang="zh-CN" altLang="en-US"/>
        </a:p>
      </dgm:t>
    </dgm:pt>
    <dgm:pt modelId="{B2EF6BD2-A41C-45B9-8E54-71ECBBAB5157}" type="pres">
      <dgm:prSet presAssocID="{3BB7B0BC-1AC6-412D-A0CE-60C5CD8CD672}" presName="root2" presStyleCnt="0"/>
      <dgm:spPr/>
      <dgm:t>
        <a:bodyPr/>
        <a:lstStyle/>
        <a:p>
          <a:endParaRPr lang="zh-CN" altLang="en-US"/>
        </a:p>
      </dgm:t>
    </dgm:pt>
    <dgm:pt modelId="{E8951B26-F2AD-4AAE-B322-B4AE38F326A8}" type="pres">
      <dgm:prSet presAssocID="{3BB7B0BC-1AC6-412D-A0CE-60C5CD8CD672}" presName="LevelTwoTextNode" presStyleLbl="node2" presStyleIdx="1" presStyleCnt="4" custScaleX="146375">
        <dgm:presLayoutVars>
          <dgm:chPref val="3"/>
        </dgm:presLayoutVars>
      </dgm:prSet>
      <dgm:spPr/>
      <dgm:t>
        <a:bodyPr/>
        <a:lstStyle/>
        <a:p>
          <a:endParaRPr lang="zh-CN" altLang="en-US"/>
        </a:p>
      </dgm:t>
    </dgm:pt>
    <dgm:pt modelId="{5BD941EA-78B4-4750-8288-C9D964D860F7}" type="pres">
      <dgm:prSet presAssocID="{3BB7B0BC-1AC6-412D-A0CE-60C5CD8CD672}" presName="level3hierChild" presStyleCnt="0"/>
      <dgm:spPr/>
      <dgm:t>
        <a:bodyPr/>
        <a:lstStyle/>
        <a:p>
          <a:endParaRPr lang="zh-CN" altLang="en-US"/>
        </a:p>
      </dgm:t>
    </dgm:pt>
    <dgm:pt modelId="{697931C8-84A8-47C8-B85E-6F2911673913}" type="pres">
      <dgm:prSet presAssocID="{2C843EDD-EF67-40D0-9F85-E8421EB859E5}" presName="conn2-1" presStyleLbl="parChTrans1D2" presStyleIdx="2" presStyleCnt="4"/>
      <dgm:spPr/>
      <dgm:t>
        <a:bodyPr/>
        <a:lstStyle/>
        <a:p>
          <a:endParaRPr lang="zh-CN" altLang="en-US"/>
        </a:p>
      </dgm:t>
    </dgm:pt>
    <dgm:pt modelId="{EA0DC5BA-B54D-42F3-91D3-8593508A65B1}" type="pres">
      <dgm:prSet presAssocID="{2C843EDD-EF67-40D0-9F85-E8421EB859E5}" presName="connTx" presStyleLbl="parChTrans1D2" presStyleIdx="2" presStyleCnt="4"/>
      <dgm:spPr/>
      <dgm:t>
        <a:bodyPr/>
        <a:lstStyle/>
        <a:p>
          <a:endParaRPr lang="zh-CN" altLang="en-US"/>
        </a:p>
      </dgm:t>
    </dgm:pt>
    <dgm:pt modelId="{4DD5C36C-2841-40AA-9ADB-AC1351032ACB}" type="pres">
      <dgm:prSet presAssocID="{421017C8-03CE-4EE0-B5E8-08BFB325D4A9}" presName="root2" presStyleCnt="0"/>
      <dgm:spPr/>
      <dgm:t>
        <a:bodyPr/>
        <a:lstStyle/>
        <a:p>
          <a:endParaRPr lang="zh-CN" altLang="en-US"/>
        </a:p>
      </dgm:t>
    </dgm:pt>
    <dgm:pt modelId="{2217612C-8674-4CEA-BE69-5BE3FD3DD8B2}" type="pres">
      <dgm:prSet presAssocID="{421017C8-03CE-4EE0-B5E8-08BFB325D4A9}" presName="LevelTwoTextNode" presStyleLbl="node2" presStyleIdx="2" presStyleCnt="4" custScaleX="146375">
        <dgm:presLayoutVars>
          <dgm:chPref val="3"/>
        </dgm:presLayoutVars>
      </dgm:prSet>
      <dgm:spPr/>
      <dgm:t>
        <a:bodyPr/>
        <a:lstStyle/>
        <a:p>
          <a:endParaRPr lang="zh-CN" altLang="en-US"/>
        </a:p>
      </dgm:t>
    </dgm:pt>
    <dgm:pt modelId="{5310F162-257E-401E-AD55-1DAF420158CF}" type="pres">
      <dgm:prSet presAssocID="{421017C8-03CE-4EE0-B5E8-08BFB325D4A9}" presName="level3hierChild" presStyleCnt="0"/>
      <dgm:spPr/>
      <dgm:t>
        <a:bodyPr/>
        <a:lstStyle/>
        <a:p>
          <a:endParaRPr lang="zh-CN" altLang="en-US"/>
        </a:p>
      </dgm:t>
    </dgm:pt>
    <dgm:pt modelId="{565AEC3D-F0CF-4FD1-9FD1-C8CA98A8B7AB}" type="pres">
      <dgm:prSet presAssocID="{BBBF920D-61CF-4613-B605-EAB3C473084F}" presName="conn2-1" presStyleLbl="parChTrans1D2" presStyleIdx="3" presStyleCnt="4"/>
      <dgm:spPr/>
      <dgm:t>
        <a:bodyPr/>
        <a:lstStyle/>
        <a:p>
          <a:endParaRPr lang="zh-CN" altLang="en-US"/>
        </a:p>
      </dgm:t>
    </dgm:pt>
    <dgm:pt modelId="{1EEACFFF-1B2A-477C-BF7C-E00B080D79AD}" type="pres">
      <dgm:prSet presAssocID="{BBBF920D-61CF-4613-B605-EAB3C473084F}" presName="connTx" presStyleLbl="parChTrans1D2" presStyleIdx="3" presStyleCnt="4"/>
      <dgm:spPr/>
      <dgm:t>
        <a:bodyPr/>
        <a:lstStyle/>
        <a:p>
          <a:endParaRPr lang="zh-CN" altLang="en-US"/>
        </a:p>
      </dgm:t>
    </dgm:pt>
    <dgm:pt modelId="{986A74AA-3CCA-4D9F-9D73-540BAF8E1A0F}" type="pres">
      <dgm:prSet presAssocID="{036B5CFB-CCEB-4CB5-8027-2D2BE0137AC4}" presName="root2" presStyleCnt="0"/>
      <dgm:spPr/>
      <dgm:t>
        <a:bodyPr/>
        <a:lstStyle/>
        <a:p>
          <a:endParaRPr lang="zh-CN" altLang="en-US"/>
        </a:p>
      </dgm:t>
    </dgm:pt>
    <dgm:pt modelId="{833342FD-75B6-4354-95E4-5D458FBC7956}" type="pres">
      <dgm:prSet presAssocID="{036B5CFB-CCEB-4CB5-8027-2D2BE0137AC4}" presName="LevelTwoTextNode" presStyleLbl="node2" presStyleIdx="3" presStyleCnt="4" custScaleX="146375">
        <dgm:presLayoutVars>
          <dgm:chPref val="3"/>
        </dgm:presLayoutVars>
      </dgm:prSet>
      <dgm:spPr/>
      <dgm:t>
        <a:bodyPr/>
        <a:lstStyle/>
        <a:p>
          <a:endParaRPr lang="zh-CN" altLang="en-US"/>
        </a:p>
      </dgm:t>
    </dgm:pt>
    <dgm:pt modelId="{47E0332E-F147-4719-819B-A91517B65278}" type="pres">
      <dgm:prSet presAssocID="{036B5CFB-CCEB-4CB5-8027-2D2BE0137AC4}" presName="level3hierChild" presStyleCnt="0"/>
      <dgm:spPr/>
      <dgm:t>
        <a:bodyPr/>
        <a:lstStyle/>
        <a:p>
          <a:endParaRPr lang="zh-CN" altLang="en-US"/>
        </a:p>
      </dgm:t>
    </dgm:pt>
  </dgm:ptLst>
  <dgm:cxnLst>
    <dgm:cxn modelId="{B2281513-E4BF-4916-A4BD-09DA7D3EB787}" type="presOf" srcId="{3CFE9B3D-677B-48EF-A07E-8AB5845D1CEF}" destId="{AE62F385-4898-4FA5-890D-4D695F5E5F79}" srcOrd="0" destOrd="0" presId="urn:microsoft.com/office/officeart/2005/8/layout/hierarchy2#1"/>
    <dgm:cxn modelId="{74B4FA98-A469-404E-ABAF-8CD6DA689DDB}" type="presOf" srcId="{BBBF920D-61CF-4613-B605-EAB3C473084F}" destId="{565AEC3D-F0CF-4FD1-9FD1-C8CA98A8B7AB}" srcOrd="0" destOrd="0" presId="urn:microsoft.com/office/officeart/2005/8/layout/hierarchy2#1"/>
    <dgm:cxn modelId="{94FE8434-15C3-45C3-8BCE-AB246910B1DC}" srcId="{676D6ABE-F694-4E3B-A0D5-C0EFBEE11FE9}" destId="{036B5CFB-CCEB-4CB5-8027-2D2BE0137AC4}" srcOrd="3" destOrd="0" parTransId="{BBBF920D-61CF-4613-B605-EAB3C473084F}" sibTransId="{5E89F4ED-7B73-443E-8EB7-0C5F14921E08}"/>
    <dgm:cxn modelId="{B5903527-EF69-494B-82E4-C0D4B25F710E}" srcId="{676D6ABE-F694-4E3B-A0D5-C0EFBEE11FE9}" destId="{421017C8-03CE-4EE0-B5E8-08BFB325D4A9}" srcOrd="2" destOrd="0" parTransId="{2C843EDD-EF67-40D0-9F85-E8421EB859E5}" sibTransId="{3153E63F-C865-4A70-BA57-743F5F1AAD6A}"/>
    <dgm:cxn modelId="{46A8E6B8-E1C9-427C-A17D-9C4B51E348C1}" type="presOf" srcId="{036B5CFB-CCEB-4CB5-8027-2D2BE0137AC4}" destId="{833342FD-75B6-4354-95E4-5D458FBC7956}" srcOrd="0" destOrd="0" presId="urn:microsoft.com/office/officeart/2005/8/layout/hierarchy2#1"/>
    <dgm:cxn modelId="{C4474082-B177-437A-93BC-96E16FC33AA1}" srcId="{D66415F9-188D-43F4-9FF9-DE8E4C696910}" destId="{676D6ABE-F694-4E3B-A0D5-C0EFBEE11FE9}" srcOrd="0" destOrd="0" parTransId="{A6C4FCBA-B4A8-4115-9A37-DB0FC3C42D70}" sibTransId="{2D0B6A9A-5AAD-45C2-8A33-471A2DF86032}"/>
    <dgm:cxn modelId="{12D9BBDA-6C37-4360-A574-D9B9918DB31E}" type="presOf" srcId="{2C843EDD-EF67-40D0-9F85-E8421EB859E5}" destId="{EA0DC5BA-B54D-42F3-91D3-8593508A65B1}" srcOrd="1" destOrd="0" presId="urn:microsoft.com/office/officeart/2005/8/layout/hierarchy2#1"/>
    <dgm:cxn modelId="{DC061E5B-4EB3-4A96-A435-5225BD1794AE}" type="presOf" srcId="{421017C8-03CE-4EE0-B5E8-08BFB325D4A9}" destId="{2217612C-8674-4CEA-BE69-5BE3FD3DD8B2}" srcOrd="0" destOrd="0" presId="urn:microsoft.com/office/officeart/2005/8/layout/hierarchy2#1"/>
    <dgm:cxn modelId="{2336AF85-4CC5-4657-A7CD-68CE6DD37800}" srcId="{676D6ABE-F694-4E3B-A0D5-C0EFBEE11FE9}" destId="{3BB7B0BC-1AC6-412D-A0CE-60C5CD8CD672}" srcOrd="1" destOrd="0" parTransId="{3CFE9B3D-677B-48EF-A07E-8AB5845D1CEF}" sibTransId="{547FFA51-E20D-486A-840C-A7EA076BC38B}"/>
    <dgm:cxn modelId="{D9832DCC-A643-47C4-94D2-39E187B14697}" type="presOf" srcId="{A9AFF11F-22C0-43B8-BC7E-06EA9BAE6BAA}" destId="{4924BE91-F2C4-4405-888F-2103030CA8A1}" srcOrd="1" destOrd="0" presId="urn:microsoft.com/office/officeart/2005/8/layout/hierarchy2#1"/>
    <dgm:cxn modelId="{571F82FB-EC38-41FA-8F3C-4A2BA9EFCCB6}" type="presOf" srcId="{A9AFF11F-22C0-43B8-BC7E-06EA9BAE6BAA}" destId="{619BA2A5-13CA-4B0A-A704-2AD70C91375A}" srcOrd="0" destOrd="0" presId="urn:microsoft.com/office/officeart/2005/8/layout/hierarchy2#1"/>
    <dgm:cxn modelId="{D915D9AE-478D-4DB6-804D-A60D4E786764}" type="presOf" srcId="{2A623B12-921E-41FE-A4EF-FF25DB9D6E49}" destId="{DAA4D112-8107-48C3-80E3-773B09222E33}" srcOrd="0" destOrd="0" presId="urn:microsoft.com/office/officeart/2005/8/layout/hierarchy2#1"/>
    <dgm:cxn modelId="{D6C6FFFC-80A2-487D-AD4F-DFFA29DEBD20}" type="presOf" srcId="{676D6ABE-F694-4E3B-A0D5-C0EFBEE11FE9}" destId="{58EB289B-37BA-4EF2-90AF-F253D00124BA}" srcOrd="0" destOrd="0" presId="urn:microsoft.com/office/officeart/2005/8/layout/hierarchy2#1"/>
    <dgm:cxn modelId="{B4422CD9-0E71-4DCC-8407-D5487B5D95D5}" srcId="{676D6ABE-F694-4E3B-A0D5-C0EFBEE11FE9}" destId="{2A623B12-921E-41FE-A4EF-FF25DB9D6E49}" srcOrd="0" destOrd="0" parTransId="{A9AFF11F-22C0-43B8-BC7E-06EA9BAE6BAA}" sibTransId="{6449BB59-4DBE-44BD-87F2-D52918E3B1EC}"/>
    <dgm:cxn modelId="{9F4A9813-07FE-47C7-9632-CA997FC7044C}" type="presOf" srcId="{2C843EDD-EF67-40D0-9F85-E8421EB859E5}" destId="{697931C8-84A8-47C8-B85E-6F2911673913}" srcOrd="0" destOrd="0" presId="urn:microsoft.com/office/officeart/2005/8/layout/hierarchy2#1"/>
    <dgm:cxn modelId="{3C1CE150-A8B3-4F5A-9F68-2D8A302702AE}" type="presOf" srcId="{3BB7B0BC-1AC6-412D-A0CE-60C5CD8CD672}" destId="{E8951B26-F2AD-4AAE-B322-B4AE38F326A8}" srcOrd="0" destOrd="0" presId="urn:microsoft.com/office/officeart/2005/8/layout/hierarchy2#1"/>
    <dgm:cxn modelId="{619415B0-2727-4115-BEF1-B40A0F3AD659}" type="presOf" srcId="{3CFE9B3D-677B-48EF-A07E-8AB5845D1CEF}" destId="{F36B5D8E-6F17-46FE-81A0-99A05D9F1BBE}" srcOrd="1" destOrd="0" presId="urn:microsoft.com/office/officeart/2005/8/layout/hierarchy2#1"/>
    <dgm:cxn modelId="{F0757C66-0940-46EA-8815-5198D0EB47B5}" type="presOf" srcId="{BBBF920D-61CF-4613-B605-EAB3C473084F}" destId="{1EEACFFF-1B2A-477C-BF7C-E00B080D79AD}" srcOrd="1" destOrd="0" presId="urn:microsoft.com/office/officeart/2005/8/layout/hierarchy2#1"/>
    <dgm:cxn modelId="{CBFA7ADE-0E77-4422-835B-E1A55AAF215D}" type="presOf" srcId="{D66415F9-188D-43F4-9FF9-DE8E4C696910}" destId="{BC54C850-0147-4059-BCE8-5970C8572225}" srcOrd="0" destOrd="0" presId="urn:microsoft.com/office/officeart/2005/8/layout/hierarchy2#1"/>
    <dgm:cxn modelId="{42FFE499-DB6F-496F-9FB6-2E05C88983DC}" type="presParOf" srcId="{BC54C850-0147-4059-BCE8-5970C8572225}" destId="{A020AA09-4AA7-4AB5-9430-F4846A98BC2D}" srcOrd="0" destOrd="0" presId="urn:microsoft.com/office/officeart/2005/8/layout/hierarchy2#1"/>
    <dgm:cxn modelId="{E2EBD279-4A11-4FC5-B14B-DB216C329768}" type="presParOf" srcId="{A020AA09-4AA7-4AB5-9430-F4846A98BC2D}" destId="{58EB289B-37BA-4EF2-90AF-F253D00124BA}" srcOrd="0" destOrd="0" presId="urn:microsoft.com/office/officeart/2005/8/layout/hierarchy2#1"/>
    <dgm:cxn modelId="{920809A2-2A57-4DAE-B0BA-40C196A6271E}" type="presParOf" srcId="{A020AA09-4AA7-4AB5-9430-F4846A98BC2D}" destId="{D27FA8DB-C124-43F0-B1A6-6322EA3506D8}" srcOrd="1" destOrd="0" presId="urn:microsoft.com/office/officeart/2005/8/layout/hierarchy2#1"/>
    <dgm:cxn modelId="{4325E370-EB60-41E5-8F5C-37C8BF9077B9}" type="presParOf" srcId="{D27FA8DB-C124-43F0-B1A6-6322EA3506D8}" destId="{619BA2A5-13CA-4B0A-A704-2AD70C91375A}" srcOrd="0" destOrd="0" presId="urn:microsoft.com/office/officeart/2005/8/layout/hierarchy2#1"/>
    <dgm:cxn modelId="{BBC36D17-B481-4CCD-BCE1-9F56C94D3264}" type="presParOf" srcId="{619BA2A5-13CA-4B0A-A704-2AD70C91375A}" destId="{4924BE91-F2C4-4405-888F-2103030CA8A1}" srcOrd="0" destOrd="0" presId="urn:microsoft.com/office/officeart/2005/8/layout/hierarchy2#1"/>
    <dgm:cxn modelId="{0433AB14-3D95-4BCF-98B1-6DC0AEF26D76}" type="presParOf" srcId="{D27FA8DB-C124-43F0-B1A6-6322EA3506D8}" destId="{147DD32F-7145-4262-A4D7-9314B9795B50}" srcOrd="1" destOrd="0" presId="urn:microsoft.com/office/officeart/2005/8/layout/hierarchy2#1"/>
    <dgm:cxn modelId="{FCFB2567-C573-4F48-8E42-329ED8AFA51E}" type="presParOf" srcId="{147DD32F-7145-4262-A4D7-9314B9795B50}" destId="{DAA4D112-8107-48C3-80E3-773B09222E33}" srcOrd="0" destOrd="0" presId="urn:microsoft.com/office/officeart/2005/8/layout/hierarchy2#1"/>
    <dgm:cxn modelId="{7D5911EB-6E68-452B-BA8D-F955CF0F0FE2}" type="presParOf" srcId="{147DD32F-7145-4262-A4D7-9314B9795B50}" destId="{DA9EA599-0AB6-470D-92FA-0CB42272AE82}" srcOrd="1" destOrd="0" presId="urn:microsoft.com/office/officeart/2005/8/layout/hierarchy2#1"/>
    <dgm:cxn modelId="{D493429D-8D5B-4200-B11E-153993EDCA5D}" type="presParOf" srcId="{D27FA8DB-C124-43F0-B1A6-6322EA3506D8}" destId="{AE62F385-4898-4FA5-890D-4D695F5E5F79}" srcOrd="2" destOrd="0" presId="urn:microsoft.com/office/officeart/2005/8/layout/hierarchy2#1"/>
    <dgm:cxn modelId="{1B4E88B6-7B72-4A3A-A9AC-81B6CF774798}" type="presParOf" srcId="{AE62F385-4898-4FA5-890D-4D695F5E5F79}" destId="{F36B5D8E-6F17-46FE-81A0-99A05D9F1BBE}" srcOrd="0" destOrd="0" presId="urn:microsoft.com/office/officeart/2005/8/layout/hierarchy2#1"/>
    <dgm:cxn modelId="{93F9B81B-2A26-4845-A49E-42DC4BE4E2C1}" type="presParOf" srcId="{D27FA8DB-C124-43F0-B1A6-6322EA3506D8}" destId="{B2EF6BD2-A41C-45B9-8E54-71ECBBAB5157}" srcOrd="3" destOrd="0" presId="urn:microsoft.com/office/officeart/2005/8/layout/hierarchy2#1"/>
    <dgm:cxn modelId="{616F1CA9-E51E-4E49-A614-35E00BDB90FE}" type="presParOf" srcId="{B2EF6BD2-A41C-45B9-8E54-71ECBBAB5157}" destId="{E8951B26-F2AD-4AAE-B322-B4AE38F326A8}" srcOrd="0" destOrd="0" presId="urn:microsoft.com/office/officeart/2005/8/layout/hierarchy2#1"/>
    <dgm:cxn modelId="{DA79F3D5-26DC-4892-A8A0-508EA31E1811}" type="presParOf" srcId="{B2EF6BD2-A41C-45B9-8E54-71ECBBAB5157}" destId="{5BD941EA-78B4-4750-8288-C9D964D860F7}" srcOrd="1" destOrd="0" presId="urn:microsoft.com/office/officeart/2005/8/layout/hierarchy2#1"/>
    <dgm:cxn modelId="{72E6CC43-F04B-4181-A91B-3492642728E3}" type="presParOf" srcId="{D27FA8DB-C124-43F0-B1A6-6322EA3506D8}" destId="{697931C8-84A8-47C8-B85E-6F2911673913}" srcOrd="4" destOrd="0" presId="urn:microsoft.com/office/officeart/2005/8/layout/hierarchy2#1"/>
    <dgm:cxn modelId="{1FB4F481-BF0E-46E0-A0AA-709E643E5A3B}" type="presParOf" srcId="{697931C8-84A8-47C8-B85E-6F2911673913}" destId="{EA0DC5BA-B54D-42F3-91D3-8593508A65B1}" srcOrd="0" destOrd="0" presId="urn:microsoft.com/office/officeart/2005/8/layout/hierarchy2#1"/>
    <dgm:cxn modelId="{ECC4DBA9-251A-491E-BC2D-B9CC854D85C6}" type="presParOf" srcId="{D27FA8DB-C124-43F0-B1A6-6322EA3506D8}" destId="{4DD5C36C-2841-40AA-9ADB-AC1351032ACB}" srcOrd="5" destOrd="0" presId="urn:microsoft.com/office/officeart/2005/8/layout/hierarchy2#1"/>
    <dgm:cxn modelId="{73B5BF19-2569-4814-B1F2-75E07D2B11D3}" type="presParOf" srcId="{4DD5C36C-2841-40AA-9ADB-AC1351032ACB}" destId="{2217612C-8674-4CEA-BE69-5BE3FD3DD8B2}" srcOrd="0" destOrd="0" presId="urn:microsoft.com/office/officeart/2005/8/layout/hierarchy2#1"/>
    <dgm:cxn modelId="{33231781-377B-4BF2-8AEE-E3D6B2EAFE6C}" type="presParOf" srcId="{4DD5C36C-2841-40AA-9ADB-AC1351032ACB}" destId="{5310F162-257E-401E-AD55-1DAF420158CF}" srcOrd="1" destOrd="0" presId="urn:microsoft.com/office/officeart/2005/8/layout/hierarchy2#1"/>
    <dgm:cxn modelId="{A3913765-5CDF-45F8-ACFC-1703663FE10D}" type="presParOf" srcId="{D27FA8DB-C124-43F0-B1A6-6322EA3506D8}" destId="{565AEC3D-F0CF-4FD1-9FD1-C8CA98A8B7AB}" srcOrd="6" destOrd="0" presId="urn:microsoft.com/office/officeart/2005/8/layout/hierarchy2#1"/>
    <dgm:cxn modelId="{EBFF8791-9AFF-4388-BC91-BB8AFF0A752F}" type="presParOf" srcId="{565AEC3D-F0CF-4FD1-9FD1-C8CA98A8B7AB}" destId="{1EEACFFF-1B2A-477C-BF7C-E00B080D79AD}" srcOrd="0" destOrd="0" presId="urn:microsoft.com/office/officeart/2005/8/layout/hierarchy2#1"/>
    <dgm:cxn modelId="{AB5411C7-F199-4A01-806C-FBC85A02A9B6}" type="presParOf" srcId="{D27FA8DB-C124-43F0-B1A6-6322EA3506D8}" destId="{986A74AA-3CCA-4D9F-9D73-540BAF8E1A0F}" srcOrd="7" destOrd="0" presId="urn:microsoft.com/office/officeart/2005/8/layout/hierarchy2#1"/>
    <dgm:cxn modelId="{336BE5A9-58FA-4C42-854A-99E8EEB9DAFF}" type="presParOf" srcId="{986A74AA-3CCA-4D9F-9D73-540BAF8E1A0F}" destId="{833342FD-75B6-4354-95E4-5D458FBC7956}" srcOrd="0" destOrd="0" presId="urn:microsoft.com/office/officeart/2005/8/layout/hierarchy2#1"/>
    <dgm:cxn modelId="{AD7D97B3-7CDE-48A6-BC69-8657B19B4EB1}" type="presParOf" srcId="{986A74AA-3CCA-4D9F-9D73-540BAF8E1A0F}" destId="{47E0332E-F147-4719-819B-A91517B65278}" srcOrd="1" destOrd="0" presId="urn:microsoft.com/office/officeart/2005/8/layout/hierarchy2#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66415F9-188D-43F4-9FF9-DE8E4C696910}" type="doc">
      <dgm:prSet loTypeId="urn:microsoft.com/office/officeart/2005/8/layout/hierarchy2#2" loCatId="hierarchy" qsTypeId="urn:microsoft.com/office/officeart/2005/8/quickstyle/simple5#2" qsCatId="simple" csTypeId="urn:microsoft.com/office/officeart/2005/8/colors/colorful2#2" csCatId="colorful" phldr="1"/>
      <dgm:spPr/>
      <dgm:t>
        <a:bodyPr/>
        <a:lstStyle/>
        <a:p>
          <a:endParaRPr lang="zh-CN" altLang="en-US"/>
        </a:p>
      </dgm:t>
    </dgm:pt>
    <dgm:pt modelId="{676D6ABE-F694-4E3B-A0D5-C0EFBEE11FE9}">
      <dgm:prSet phldrT="[文本]" phldr="0" custT="0"/>
      <dgm:spPr/>
      <dgm:t>
        <a:bodyPr vert="horz" wrap="square"/>
        <a:lstStyle/>
        <a:p>
          <a:pPr>
            <a:lnSpc>
              <a:spcPct val="100000"/>
            </a:lnSpc>
            <a:spcBef>
              <a:spcPct val="0"/>
            </a:spcBef>
            <a:spcAft>
              <a:spcPct val="35000"/>
            </a:spcAft>
          </a:pPr>
          <a:r>
            <a:rPr lang="zh-CN" altLang="en-US" dirty="0" smtClean="0">
              <a:latin typeface="微软雅黑" panose="020B0503020204020204" pitchFamily="34" charset="-122"/>
              <a:ea typeface="微软雅黑" panose="020B0503020204020204" pitchFamily="34" charset="-122"/>
            </a:rPr>
            <a:t>装卸的方法</a:t>
          </a:r>
        </a:p>
      </dgm:t>
    </dgm:pt>
    <dgm:pt modelId="{A6C4FCBA-B4A8-4115-9A37-DB0FC3C42D70}" type="parTrans" cxnId="{6304BAB7-7084-4D21-80FE-E9ACD1E0B429}">
      <dgm:prSet/>
      <dgm:spPr/>
      <dgm:t>
        <a:bodyPr/>
        <a:lstStyle/>
        <a:p>
          <a:endParaRPr lang="zh-CN" altLang="en-US"/>
        </a:p>
      </dgm:t>
    </dgm:pt>
    <dgm:pt modelId="{2D0B6A9A-5AAD-45C2-8A33-471A2DF86032}" type="sibTrans" cxnId="{6304BAB7-7084-4D21-80FE-E9ACD1E0B429}">
      <dgm:prSet/>
      <dgm:spPr/>
      <dgm:t>
        <a:bodyPr/>
        <a:lstStyle/>
        <a:p>
          <a:endParaRPr lang="zh-CN" altLang="en-US"/>
        </a:p>
      </dgm:t>
    </dgm:pt>
    <dgm:pt modelId="{2A623B12-921E-41FE-A4EF-FF25DB9D6E49}">
      <dgm:prSet phldrT="[文本]" phldr="0" custT="0"/>
      <dgm:spPr/>
      <dgm:t>
        <a:bodyPr vert="horz" wrap="square"/>
        <a:lstStyle/>
        <a:p>
          <a:pPr>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单件作业法</a:t>
          </a:r>
          <a:endParaRPr lang="zh-CN" altLang="en-US" b="1" dirty="0">
            <a:latin typeface="微软雅黑" panose="020B0503020204020204" pitchFamily="34" charset="-122"/>
            <a:ea typeface="微软雅黑" panose="020B0503020204020204" pitchFamily="34" charset="-122"/>
          </a:endParaRPr>
        </a:p>
      </dgm:t>
    </dgm:pt>
    <dgm:pt modelId="{A9AFF11F-22C0-43B8-BC7E-06EA9BAE6BAA}" type="parTrans" cxnId="{DD2320C4-D3C3-42F6-BB81-FFC38CC91EA6}">
      <dgm:prSet/>
      <dgm:spPr/>
      <dgm:t>
        <a:bodyPr/>
        <a:lstStyle/>
        <a:p>
          <a:endParaRPr lang="zh-CN" altLang="en-US"/>
        </a:p>
      </dgm:t>
    </dgm:pt>
    <dgm:pt modelId="{6449BB59-4DBE-44BD-87F2-D52918E3B1EC}" type="sibTrans" cxnId="{DD2320C4-D3C3-42F6-BB81-FFC38CC91EA6}">
      <dgm:prSet/>
      <dgm:spPr/>
      <dgm:t>
        <a:bodyPr/>
        <a:lstStyle/>
        <a:p>
          <a:endParaRPr lang="zh-CN" altLang="en-US"/>
        </a:p>
      </dgm:t>
    </dgm:pt>
    <dgm:pt modelId="{3BB7B0BC-1AC6-412D-A0CE-60C5CD8CD672}">
      <dgm:prSet phldrT="[文本]" phldr="0" custT="0"/>
      <dgm:spPr/>
      <dgm:t>
        <a:bodyPr vert="horz" wrap="square"/>
        <a:lstStyle/>
        <a:p>
          <a:pPr>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集成作业法</a:t>
          </a:r>
          <a:endParaRPr lang="zh-CN" altLang="en-US" b="1" dirty="0">
            <a:latin typeface="微软雅黑" panose="020B0503020204020204" pitchFamily="34" charset="-122"/>
            <a:ea typeface="微软雅黑" panose="020B0503020204020204" pitchFamily="34" charset="-122"/>
          </a:endParaRPr>
        </a:p>
      </dgm:t>
    </dgm:pt>
    <dgm:pt modelId="{3CFE9B3D-677B-48EF-A07E-8AB5845D1CEF}" type="parTrans" cxnId="{3B17DEB0-7A19-49D1-B316-2034724F58DB}">
      <dgm:prSet/>
      <dgm:spPr/>
      <dgm:t>
        <a:bodyPr/>
        <a:lstStyle/>
        <a:p>
          <a:endParaRPr lang="zh-CN" altLang="en-US"/>
        </a:p>
      </dgm:t>
    </dgm:pt>
    <dgm:pt modelId="{547FFA51-E20D-486A-840C-A7EA076BC38B}" type="sibTrans" cxnId="{3B17DEB0-7A19-49D1-B316-2034724F58DB}">
      <dgm:prSet/>
      <dgm:spPr/>
      <dgm:t>
        <a:bodyPr/>
        <a:lstStyle/>
        <a:p>
          <a:endParaRPr lang="zh-CN" altLang="en-US"/>
        </a:p>
      </dgm:t>
    </dgm:pt>
    <dgm:pt modelId="{421017C8-03CE-4EE0-B5E8-08BFB325D4A9}">
      <dgm:prSet phldrT="[文本]" phldr="0" custT="0"/>
      <dgm:spPr/>
      <dgm:t>
        <a:bodyPr vert="horz" wrap="square"/>
        <a:lstStyle/>
        <a:p>
          <a:pPr>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重力倾翻作业法</a:t>
          </a:r>
        </a:p>
      </dgm:t>
    </dgm:pt>
    <dgm:pt modelId="{2C843EDD-EF67-40D0-9F85-E8421EB859E5}" type="parTrans" cxnId="{B2AE6A3D-7A6C-425A-A53C-3B5E8C5F3DEB}">
      <dgm:prSet/>
      <dgm:spPr/>
      <dgm:t>
        <a:bodyPr/>
        <a:lstStyle/>
        <a:p>
          <a:endParaRPr lang="zh-CN" altLang="en-US"/>
        </a:p>
      </dgm:t>
    </dgm:pt>
    <dgm:pt modelId="{3153E63F-C865-4A70-BA57-743F5F1AAD6A}" type="sibTrans" cxnId="{B2AE6A3D-7A6C-425A-A53C-3B5E8C5F3DEB}">
      <dgm:prSet/>
      <dgm:spPr/>
      <dgm:t>
        <a:bodyPr/>
        <a:lstStyle/>
        <a:p>
          <a:endParaRPr lang="zh-CN" altLang="en-US"/>
        </a:p>
      </dgm:t>
    </dgm:pt>
    <dgm:pt modelId="{036B5CFB-CCEB-4CB5-8027-2D2BE0137AC4}">
      <dgm:prSet phldrT="[文本]" phldr="0" custT="0"/>
      <dgm:spPr/>
      <dgm:t>
        <a:bodyPr vert="horz" wrap="square"/>
        <a:lstStyle/>
        <a:p>
          <a:pPr>
            <a:lnSpc>
              <a:spcPct val="100000"/>
            </a:lnSpc>
            <a:spcBef>
              <a:spcPct val="0"/>
            </a:spcBef>
            <a:spcAft>
              <a:spcPct val="35000"/>
            </a:spcAft>
          </a:pPr>
          <a:r>
            <a:rPr lang="zh-CN" altLang="en-US" b="1" dirty="0" smtClean="0">
              <a:latin typeface="微软雅黑" panose="020B0503020204020204" pitchFamily="34" charset="-122"/>
              <a:ea typeface="微软雅黑" panose="020B0503020204020204" pitchFamily="34" charset="-122"/>
            </a:rPr>
            <a:t>流水连续作业法</a:t>
          </a:r>
          <a:endParaRPr lang="zh-CN" altLang="en-US" b="1" dirty="0">
            <a:latin typeface="微软雅黑" panose="020B0503020204020204" pitchFamily="34" charset="-122"/>
            <a:ea typeface="微软雅黑" panose="020B0503020204020204" pitchFamily="34" charset="-122"/>
          </a:endParaRPr>
        </a:p>
      </dgm:t>
    </dgm:pt>
    <dgm:pt modelId="{BBBF920D-61CF-4613-B605-EAB3C473084F}" type="parTrans" cxnId="{DF97A376-18FD-49B1-9543-44B81E946762}">
      <dgm:prSet/>
      <dgm:spPr/>
      <dgm:t>
        <a:bodyPr/>
        <a:lstStyle/>
        <a:p>
          <a:endParaRPr lang="zh-CN" altLang="en-US"/>
        </a:p>
      </dgm:t>
    </dgm:pt>
    <dgm:pt modelId="{5E89F4ED-7B73-443E-8EB7-0C5F14921E08}" type="sibTrans" cxnId="{DF97A376-18FD-49B1-9543-44B81E946762}">
      <dgm:prSet/>
      <dgm:spPr/>
      <dgm:t>
        <a:bodyPr/>
        <a:lstStyle/>
        <a:p>
          <a:endParaRPr lang="zh-CN" altLang="en-US"/>
        </a:p>
      </dgm:t>
    </dgm:pt>
    <dgm:pt modelId="{BC54C850-0147-4059-BCE8-5970C8572225}" type="pres">
      <dgm:prSet presAssocID="{D66415F9-188D-43F4-9FF9-DE8E4C696910}" presName="diagram" presStyleCnt="0">
        <dgm:presLayoutVars>
          <dgm:chPref val="1"/>
          <dgm:dir/>
          <dgm:animOne val="branch"/>
          <dgm:animLvl val="lvl"/>
          <dgm:resizeHandles val="exact"/>
        </dgm:presLayoutVars>
      </dgm:prSet>
      <dgm:spPr/>
      <dgm:t>
        <a:bodyPr/>
        <a:lstStyle/>
        <a:p>
          <a:endParaRPr lang="zh-CN" altLang="en-US"/>
        </a:p>
      </dgm:t>
    </dgm:pt>
    <dgm:pt modelId="{A020AA09-4AA7-4AB5-9430-F4846A98BC2D}" type="pres">
      <dgm:prSet presAssocID="{676D6ABE-F694-4E3B-A0D5-C0EFBEE11FE9}" presName="root1" presStyleCnt="0"/>
      <dgm:spPr/>
      <dgm:t>
        <a:bodyPr/>
        <a:lstStyle/>
        <a:p>
          <a:endParaRPr lang="zh-CN" altLang="en-US"/>
        </a:p>
      </dgm:t>
    </dgm:pt>
    <dgm:pt modelId="{58EB289B-37BA-4EF2-90AF-F253D00124BA}" type="pres">
      <dgm:prSet presAssocID="{676D6ABE-F694-4E3B-A0D5-C0EFBEE11FE9}" presName="LevelOneTextNode" presStyleLbl="node0" presStyleIdx="0" presStyleCnt="1" custScaleX="142110">
        <dgm:presLayoutVars>
          <dgm:chPref val="3"/>
        </dgm:presLayoutVars>
      </dgm:prSet>
      <dgm:spPr/>
      <dgm:t>
        <a:bodyPr/>
        <a:lstStyle/>
        <a:p>
          <a:endParaRPr lang="zh-CN" altLang="en-US"/>
        </a:p>
      </dgm:t>
    </dgm:pt>
    <dgm:pt modelId="{D27FA8DB-C124-43F0-B1A6-6322EA3506D8}" type="pres">
      <dgm:prSet presAssocID="{676D6ABE-F694-4E3B-A0D5-C0EFBEE11FE9}" presName="level2hierChild" presStyleCnt="0"/>
      <dgm:spPr/>
      <dgm:t>
        <a:bodyPr/>
        <a:lstStyle/>
        <a:p>
          <a:endParaRPr lang="zh-CN" altLang="en-US"/>
        </a:p>
      </dgm:t>
    </dgm:pt>
    <dgm:pt modelId="{619BA2A5-13CA-4B0A-A704-2AD70C91375A}" type="pres">
      <dgm:prSet presAssocID="{A9AFF11F-22C0-43B8-BC7E-06EA9BAE6BAA}" presName="conn2-1" presStyleLbl="parChTrans1D2" presStyleIdx="0" presStyleCnt="4"/>
      <dgm:spPr/>
      <dgm:t>
        <a:bodyPr/>
        <a:lstStyle/>
        <a:p>
          <a:endParaRPr lang="zh-CN" altLang="en-US"/>
        </a:p>
      </dgm:t>
    </dgm:pt>
    <dgm:pt modelId="{4924BE91-F2C4-4405-888F-2103030CA8A1}" type="pres">
      <dgm:prSet presAssocID="{A9AFF11F-22C0-43B8-BC7E-06EA9BAE6BAA}" presName="connTx" presStyleLbl="parChTrans1D2" presStyleIdx="0" presStyleCnt="4"/>
      <dgm:spPr/>
      <dgm:t>
        <a:bodyPr/>
        <a:lstStyle/>
        <a:p>
          <a:endParaRPr lang="zh-CN" altLang="en-US"/>
        </a:p>
      </dgm:t>
    </dgm:pt>
    <dgm:pt modelId="{147DD32F-7145-4262-A4D7-9314B9795B50}" type="pres">
      <dgm:prSet presAssocID="{2A623B12-921E-41FE-A4EF-FF25DB9D6E49}" presName="root2" presStyleCnt="0"/>
      <dgm:spPr/>
      <dgm:t>
        <a:bodyPr/>
        <a:lstStyle/>
        <a:p>
          <a:endParaRPr lang="zh-CN" altLang="en-US"/>
        </a:p>
      </dgm:t>
    </dgm:pt>
    <dgm:pt modelId="{DAA4D112-8107-48C3-80E3-773B09222E33}" type="pres">
      <dgm:prSet presAssocID="{2A623B12-921E-41FE-A4EF-FF25DB9D6E49}" presName="LevelTwoTextNode" presStyleLbl="node2" presStyleIdx="0" presStyleCnt="4" custScaleX="146375">
        <dgm:presLayoutVars>
          <dgm:chPref val="3"/>
        </dgm:presLayoutVars>
      </dgm:prSet>
      <dgm:spPr/>
      <dgm:t>
        <a:bodyPr/>
        <a:lstStyle/>
        <a:p>
          <a:endParaRPr lang="zh-CN" altLang="en-US"/>
        </a:p>
      </dgm:t>
    </dgm:pt>
    <dgm:pt modelId="{DA9EA599-0AB6-470D-92FA-0CB42272AE82}" type="pres">
      <dgm:prSet presAssocID="{2A623B12-921E-41FE-A4EF-FF25DB9D6E49}" presName="level3hierChild" presStyleCnt="0"/>
      <dgm:spPr/>
      <dgm:t>
        <a:bodyPr/>
        <a:lstStyle/>
        <a:p>
          <a:endParaRPr lang="zh-CN" altLang="en-US"/>
        </a:p>
      </dgm:t>
    </dgm:pt>
    <dgm:pt modelId="{AE62F385-4898-4FA5-890D-4D695F5E5F79}" type="pres">
      <dgm:prSet presAssocID="{3CFE9B3D-677B-48EF-A07E-8AB5845D1CEF}" presName="conn2-1" presStyleLbl="parChTrans1D2" presStyleIdx="1" presStyleCnt="4"/>
      <dgm:spPr/>
      <dgm:t>
        <a:bodyPr/>
        <a:lstStyle/>
        <a:p>
          <a:endParaRPr lang="zh-CN" altLang="en-US"/>
        </a:p>
      </dgm:t>
    </dgm:pt>
    <dgm:pt modelId="{F36B5D8E-6F17-46FE-81A0-99A05D9F1BBE}" type="pres">
      <dgm:prSet presAssocID="{3CFE9B3D-677B-48EF-A07E-8AB5845D1CEF}" presName="connTx" presStyleLbl="parChTrans1D2" presStyleIdx="1" presStyleCnt="4"/>
      <dgm:spPr/>
      <dgm:t>
        <a:bodyPr/>
        <a:lstStyle/>
        <a:p>
          <a:endParaRPr lang="zh-CN" altLang="en-US"/>
        </a:p>
      </dgm:t>
    </dgm:pt>
    <dgm:pt modelId="{B2EF6BD2-A41C-45B9-8E54-71ECBBAB5157}" type="pres">
      <dgm:prSet presAssocID="{3BB7B0BC-1AC6-412D-A0CE-60C5CD8CD672}" presName="root2" presStyleCnt="0"/>
      <dgm:spPr/>
      <dgm:t>
        <a:bodyPr/>
        <a:lstStyle/>
        <a:p>
          <a:endParaRPr lang="zh-CN" altLang="en-US"/>
        </a:p>
      </dgm:t>
    </dgm:pt>
    <dgm:pt modelId="{E8951B26-F2AD-4AAE-B322-B4AE38F326A8}" type="pres">
      <dgm:prSet presAssocID="{3BB7B0BC-1AC6-412D-A0CE-60C5CD8CD672}" presName="LevelTwoTextNode" presStyleLbl="node2" presStyleIdx="1" presStyleCnt="4" custScaleX="146375">
        <dgm:presLayoutVars>
          <dgm:chPref val="3"/>
        </dgm:presLayoutVars>
      </dgm:prSet>
      <dgm:spPr/>
      <dgm:t>
        <a:bodyPr/>
        <a:lstStyle/>
        <a:p>
          <a:endParaRPr lang="zh-CN" altLang="en-US"/>
        </a:p>
      </dgm:t>
    </dgm:pt>
    <dgm:pt modelId="{5BD941EA-78B4-4750-8288-C9D964D860F7}" type="pres">
      <dgm:prSet presAssocID="{3BB7B0BC-1AC6-412D-A0CE-60C5CD8CD672}" presName="level3hierChild" presStyleCnt="0"/>
      <dgm:spPr/>
      <dgm:t>
        <a:bodyPr/>
        <a:lstStyle/>
        <a:p>
          <a:endParaRPr lang="zh-CN" altLang="en-US"/>
        </a:p>
      </dgm:t>
    </dgm:pt>
    <dgm:pt modelId="{697931C8-84A8-47C8-B85E-6F2911673913}" type="pres">
      <dgm:prSet presAssocID="{2C843EDD-EF67-40D0-9F85-E8421EB859E5}" presName="conn2-1" presStyleLbl="parChTrans1D2" presStyleIdx="2" presStyleCnt="4"/>
      <dgm:spPr/>
      <dgm:t>
        <a:bodyPr/>
        <a:lstStyle/>
        <a:p>
          <a:endParaRPr lang="zh-CN" altLang="en-US"/>
        </a:p>
      </dgm:t>
    </dgm:pt>
    <dgm:pt modelId="{EA0DC5BA-B54D-42F3-91D3-8593508A65B1}" type="pres">
      <dgm:prSet presAssocID="{2C843EDD-EF67-40D0-9F85-E8421EB859E5}" presName="connTx" presStyleLbl="parChTrans1D2" presStyleIdx="2" presStyleCnt="4"/>
      <dgm:spPr/>
      <dgm:t>
        <a:bodyPr/>
        <a:lstStyle/>
        <a:p>
          <a:endParaRPr lang="zh-CN" altLang="en-US"/>
        </a:p>
      </dgm:t>
    </dgm:pt>
    <dgm:pt modelId="{4DD5C36C-2841-40AA-9ADB-AC1351032ACB}" type="pres">
      <dgm:prSet presAssocID="{421017C8-03CE-4EE0-B5E8-08BFB325D4A9}" presName="root2" presStyleCnt="0"/>
      <dgm:spPr/>
      <dgm:t>
        <a:bodyPr/>
        <a:lstStyle/>
        <a:p>
          <a:endParaRPr lang="zh-CN" altLang="en-US"/>
        </a:p>
      </dgm:t>
    </dgm:pt>
    <dgm:pt modelId="{2217612C-8674-4CEA-BE69-5BE3FD3DD8B2}" type="pres">
      <dgm:prSet presAssocID="{421017C8-03CE-4EE0-B5E8-08BFB325D4A9}" presName="LevelTwoTextNode" presStyleLbl="node2" presStyleIdx="2" presStyleCnt="4" custScaleX="146375">
        <dgm:presLayoutVars>
          <dgm:chPref val="3"/>
        </dgm:presLayoutVars>
      </dgm:prSet>
      <dgm:spPr/>
      <dgm:t>
        <a:bodyPr/>
        <a:lstStyle/>
        <a:p>
          <a:endParaRPr lang="zh-CN" altLang="en-US"/>
        </a:p>
      </dgm:t>
    </dgm:pt>
    <dgm:pt modelId="{5310F162-257E-401E-AD55-1DAF420158CF}" type="pres">
      <dgm:prSet presAssocID="{421017C8-03CE-4EE0-B5E8-08BFB325D4A9}" presName="level3hierChild" presStyleCnt="0"/>
      <dgm:spPr/>
      <dgm:t>
        <a:bodyPr/>
        <a:lstStyle/>
        <a:p>
          <a:endParaRPr lang="zh-CN" altLang="en-US"/>
        </a:p>
      </dgm:t>
    </dgm:pt>
    <dgm:pt modelId="{565AEC3D-F0CF-4FD1-9FD1-C8CA98A8B7AB}" type="pres">
      <dgm:prSet presAssocID="{BBBF920D-61CF-4613-B605-EAB3C473084F}" presName="conn2-1" presStyleLbl="parChTrans1D2" presStyleIdx="3" presStyleCnt="4"/>
      <dgm:spPr/>
      <dgm:t>
        <a:bodyPr/>
        <a:lstStyle/>
        <a:p>
          <a:endParaRPr lang="zh-CN" altLang="en-US"/>
        </a:p>
      </dgm:t>
    </dgm:pt>
    <dgm:pt modelId="{1EEACFFF-1B2A-477C-BF7C-E00B080D79AD}" type="pres">
      <dgm:prSet presAssocID="{BBBF920D-61CF-4613-B605-EAB3C473084F}" presName="connTx" presStyleLbl="parChTrans1D2" presStyleIdx="3" presStyleCnt="4"/>
      <dgm:spPr/>
      <dgm:t>
        <a:bodyPr/>
        <a:lstStyle/>
        <a:p>
          <a:endParaRPr lang="zh-CN" altLang="en-US"/>
        </a:p>
      </dgm:t>
    </dgm:pt>
    <dgm:pt modelId="{986A74AA-3CCA-4D9F-9D73-540BAF8E1A0F}" type="pres">
      <dgm:prSet presAssocID="{036B5CFB-CCEB-4CB5-8027-2D2BE0137AC4}" presName="root2" presStyleCnt="0"/>
      <dgm:spPr/>
      <dgm:t>
        <a:bodyPr/>
        <a:lstStyle/>
        <a:p>
          <a:endParaRPr lang="zh-CN" altLang="en-US"/>
        </a:p>
      </dgm:t>
    </dgm:pt>
    <dgm:pt modelId="{833342FD-75B6-4354-95E4-5D458FBC7956}" type="pres">
      <dgm:prSet presAssocID="{036B5CFB-CCEB-4CB5-8027-2D2BE0137AC4}" presName="LevelTwoTextNode" presStyleLbl="node2" presStyleIdx="3" presStyleCnt="4" custScaleX="146375">
        <dgm:presLayoutVars>
          <dgm:chPref val="3"/>
        </dgm:presLayoutVars>
      </dgm:prSet>
      <dgm:spPr/>
      <dgm:t>
        <a:bodyPr/>
        <a:lstStyle/>
        <a:p>
          <a:endParaRPr lang="zh-CN" altLang="en-US"/>
        </a:p>
      </dgm:t>
    </dgm:pt>
    <dgm:pt modelId="{47E0332E-F147-4719-819B-A91517B65278}" type="pres">
      <dgm:prSet presAssocID="{036B5CFB-CCEB-4CB5-8027-2D2BE0137AC4}" presName="level3hierChild" presStyleCnt="0"/>
      <dgm:spPr/>
      <dgm:t>
        <a:bodyPr/>
        <a:lstStyle/>
        <a:p>
          <a:endParaRPr lang="zh-CN" altLang="en-US"/>
        </a:p>
      </dgm:t>
    </dgm:pt>
  </dgm:ptLst>
  <dgm:cxnLst>
    <dgm:cxn modelId="{E121249A-9369-49F3-A372-90DFBC258FF9}" type="presOf" srcId="{421017C8-03CE-4EE0-B5E8-08BFB325D4A9}" destId="{2217612C-8674-4CEA-BE69-5BE3FD3DD8B2}" srcOrd="0" destOrd="0" presId="urn:microsoft.com/office/officeart/2005/8/layout/hierarchy2#2"/>
    <dgm:cxn modelId="{EEC70358-28A4-4DEC-89F6-F72DB5635E68}" type="presOf" srcId="{3BB7B0BC-1AC6-412D-A0CE-60C5CD8CD672}" destId="{E8951B26-F2AD-4AAE-B322-B4AE38F326A8}" srcOrd="0" destOrd="0" presId="urn:microsoft.com/office/officeart/2005/8/layout/hierarchy2#2"/>
    <dgm:cxn modelId="{5AAA31BB-C5AB-4691-865F-461A19FEFFDD}" type="presOf" srcId="{2A623B12-921E-41FE-A4EF-FF25DB9D6E49}" destId="{DAA4D112-8107-48C3-80E3-773B09222E33}" srcOrd="0" destOrd="0" presId="urn:microsoft.com/office/officeart/2005/8/layout/hierarchy2#2"/>
    <dgm:cxn modelId="{28EF4168-30C6-45FD-8A4C-2CF02A776168}" type="presOf" srcId="{3CFE9B3D-677B-48EF-A07E-8AB5845D1CEF}" destId="{AE62F385-4898-4FA5-890D-4D695F5E5F79}" srcOrd="0" destOrd="0" presId="urn:microsoft.com/office/officeart/2005/8/layout/hierarchy2#2"/>
    <dgm:cxn modelId="{C08BEED9-1DFE-4B5D-B338-58E8A0F2DF82}" type="presOf" srcId="{3CFE9B3D-677B-48EF-A07E-8AB5845D1CEF}" destId="{F36B5D8E-6F17-46FE-81A0-99A05D9F1BBE}" srcOrd="1" destOrd="0" presId="urn:microsoft.com/office/officeart/2005/8/layout/hierarchy2#2"/>
    <dgm:cxn modelId="{DD2320C4-D3C3-42F6-BB81-FFC38CC91EA6}" srcId="{676D6ABE-F694-4E3B-A0D5-C0EFBEE11FE9}" destId="{2A623B12-921E-41FE-A4EF-FF25DB9D6E49}" srcOrd="0" destOrd="0" parTransId="{A9AFF11F-22C0-43B8-BC7E-06EA9BAE6BAA}" sibTransId="{6449BB59-4DBE-44BD-87F2-D52918E3B1EC}"/>
    <dgm:cxn modelId="{CDC35811-1FDA-4060-8138-FDC2B4D6DCCF}" type="presOf" srcId="{BBBF920D-61CF-4613-B605-EAB3C473084F}" destId="{1EEACFFF-1B2A-477C-BF7C-E00B080D79AD}" srcOrd="1" destOrd="0" presId="urn:microsoft.com/office/officeart/2005/8/layout/hierarchy2#2"/>
    <dgm:cxn modelId="{F50994AD-CBDD-4EA5-9666-BD8B4BEBA96D}" type="presOf" srcId="{BBBF920D-61CF-4613-B605-EAB3C473084F}" destId="{565AEC3D-F0CF-4FD1-9FD1-C8CA98A8B7AB}" srcOrd="0" destOrd="0" presId="urn:microsoft.com/office/officeart/2005/8/layout/hierarchy2#2"/>
    <dgm:cxn modelId="{D383EFF2-64F4-4669-94CD-64D995538D65}" type="presOf" srcId="{A9AFF11F-22C0-43B8-BC7E-06EA9BAE6BAA}" destId="{619BA2A5-13CA-4B0A-A704-2AD70C91375A}" srcOrd="0" destOrd="0" presId="urn:microsoft.com/office/officeart/2005/8/layout/hierarchy2#2"/>
    <dgm:cxn modelId="{943B46CC-83B8-4434-8F52-E5A5B3312DCD}" type="presOf" srcId="{2C843EDD-EF67-40D0-9F85-E8421EB859E5}" destId="{EA0DC5BA-B54D-42F3-91D3-8593508A65B1}" srcOrd="1" destOrd="0" presId="urn:microsoft.com/office/officeart/2005/8/layout/hierarchy2#2"/>
    <dgm:cxn modelId="{A6C3224D-9EA5-4D2A-B64A-2AA42B6AF1AF}" type="presOf" srcId="{676D6ABE-F694-4E3B-A0D5-C0EFBEE11FE9}" destId="{58EB289B-37BA-4EF2-90AF-F253D00124BA}" srcOrd="0" destOrd="0" presId="urn:microsoft.com/office/officeart/2005/8/layout/hierarchy2#2"/>
    <dgm:cxn modelId="{98F38438-427C-45AA-9CC5-8C9810AE2482}" type="presOf" srcId="{036B5CFB-CCEB-4CB5-8027-2D2BE0137AC4}" destId="{833342FD-75B6-4354-95E4-5D458FBC7956}" srcOrd="0" destOrd="0" presId="urn:microsoft.com/office/officeart/2005/8/layout/hierarchy2#2"/>
    <dgm:cxn modelId="{B2AE6A3D-7A6C-425A-A53C-3B5E8C5F3DEB}" srcId="{676D6ABE-F694-4E3B-A0D5-C0EFBEE11FE9}" destId="{421017C8-03CE-4EE0-B5E8-08BFB325D4A9}" srcOrd="2" destOrd="0" parTransId="{2C843EDD-EF67-40D0-9F85-E8421EB859E5}" sibTransId="{3153E63F-C865-4A70-BA57-743F5F1AAD6A}"/>
    <dgm:cxn modelId="{6304BAB7-7084-4D21-80FE-E9ACD1E0B429}" srcId="{D66415F9-188D-43F4-9FF9-DE8E4C696910}" destId="{676D6ABE-F694-4E3B-A0D5-C0EFBEE11FE9}" srcOrd="0" destOrd="0" parTransId="{A6C4FCBA-B4A8-4115-9A37-DB0FC3C42D70}" sibTransId="{2D0B6A9A-5AAD-45C2-8A33-471A2DF86032}"/>
    <dgm:cxn modelId="{99ABE6FC-2E0D-45FD-99C6-5480DEDA8B41}" type="presOf" srcId="{A9AFF11F-22C0-43B8-BC7E-06EA9BAE6BAA}" destId="{4924BE91-F2C4-4405-888F-2103030CA8A1}" srcOrd="1" destOrd="0" presId="urn:microsoft.com/office/officeart/2005/8/layout/hierarchy2#2"/>
    <dgm:cxn modelId="{DF97A376-18FD-49B1-9543-44B81E946762}" srcId="{676D6ABE-F694-4E3B-A0D5-C0EFBEE11FE9}" destId="{036B5CFB-CCEB-4CB5-8027-2D2BE0137AC4}" srcOrd="3" destOrd="0" parTransId="{BBBF920D-61CF-4613-B605-EAB3C473084F}" sibTransId="{5E89F4ED-7B73-443E-8EB7-0C5F14921E08}"/>
    <dgm:cxn modelId="{8B431919-C06B-41C5-B31A-90C0C08E87A9}" type="presOf" srcId="{D66415F9-188D-43F4-9FF9-DE8E4C696910}" destId="{BC54C850-0147-4059-BCE8-5970C8572225}" srcOrd="0" destOrd="0" presId="urn:microsoft.com/office/officeart/2005/8/layout/hierarchy2#2"/>
    <dgm:cxn modelId="{F84220E8-99B8-4440-B2B9-5FD85AA0AE3D}" type="presOf" srcId="{2C843EDD-EF67-40D0-9F85-E8421EB859E5}" destId="{697931C8-84A8-47C8-B85E-6F2911673913}" srcOrd="0" destOrd="0" presId="urn:microsoft.com/office/officeart/2005/8/layout/hierarchy2#2"/>
    <dgm:cxn modelId="{3B17DEB0-7A19-49D1-B316-2034724F58DB}" srcId="{676D6ABE-F694-4E3B-A0D5-C0EFBEE11FE9}" destId="{3BB7B0BC-1AC6-412D-A0CE-60C5CD8CD672}" srcOrd="1" destOrd="0" parTransId="{3CFE9B3D-677B-48EF-A07E-8AB5845D1CEF}" sibTransId="{547FFA51-E20D-486A-840C-A7EA076BC38B}"/>
    <dgm:cxn modelId="{6AC13B89-D1E3-46C3-915D-7B797BF23D0C}" type="presParOf" srcId="{BC54C850-0147-4059-BCE8-5970C8572225}" destId="{A020AA09-4AA7-4AB5-9430-F4846A98BC2D}" srcOrd="0" destOrd="0" presId="urn:microsoft.com/office/officeart/2005/8/layout/hierarchy2#2"/>
    <dgm:cxn modelId="{F2F7DAD5-15B8-4BBD-96C1-B2D8F82C3B8B}" type="presParOf" srcId="{A020AA09-4AA7-4AB5-9430-F4846A98BC2D}" destId="{58EB289B-37BA-4EF2-90AF-F253D00124BA}" srcOrd="0" destOrd="0" presId="urn:microsoft.com/office/officeart/2005/8/layout/hierarchy2#2"/>
    <dgm:cxn modelId="{B3680CE4-9435-45D6-AC60-8CC71B114723}" type="presParOf" srcId="{A020AA09-4AA7-4AB5-9430-F4846A98BC2D}" destId="{D27FA8DB-C124-43F0-B1A6-6322EA3506D8}" srcOrd="1" destOrd="0" presId="urn:microsoft.com/office/officeart/2005/8/layout/hierarchy2#2"/>
    <dgm:cxn modelId="{49FDE7BE-FCB8-4A7E-83D0-837A1150AE11}" type="presParOf" srcId="{D27FA8DB-C124-43F0-B1A6-6322EA3506D8}" destId="{619BA2A5-13CA-4B0A-A704-2AD70C91375A}" srcOrd="0" destOrd="0" presId="urn:microsoft.com/office/officeart/2005/8/layout/hierarchy2#2"/>
    <dgm:cxn modelId="{419FBD20-AC8B-4605-B7E9-D886468CD6AD}" type="presParOf" srcId="{619BA2A5-13CA-4B0A-A704-2AD70C91375A}" destId="{4924BE91-F2C4-4405-888F-2103030CA8A1}" srcOrd="0" destOrd="0" presId="urn:microsoft.com/office/officeart/2005/8/layout/hierarchy2#2"/>
    <dgm:cxn modelId="{075F2710-0A80-436E-8FB5-8022F33D5DF3}" type="presParOf" srcId="{D27FA8DB-C124-43F0-B1A6-6322EA3506D8}" destId="{147DD32F-7145-4262-A4D7-9314B9795B50}" srcOrd="1" destOrd="0" presId="urn:microsoft.com/office/officeart/2005/8/layout/hierarchy2#2"/>
    <dgm:cxn modelId="{CC84E190-8E56-4A4E-9C7A-1A1C4C5830F2}" type="presParOf" srcId="{147DD32F-7145-4262-A4D7-9314B9795B50}" destId="{DAA4D112-8107-48C3-80E3-773B09222E33}" srcOrd="0" destOrd="0" presId="urn:microsoft.com/office/officeart/2005/8/layout/hierarchy2#2"/>
    <dgm:cxn modelId="{5F5094AD-398F-4A55-B8C0-2F83B8D75A6B}" type="presParOf" srcId="{147DD32F-7145-4262-A4D7-9314B9795B50}" destId="{DA9EA599-0AB6-470D-92FA-0CB42272AE82}" srcOrd="1" destOrd="0" presId="urn:microsoft.com/office/officeart/2005/8/layout/hierarchy2#2"/>
    <dgm:cxn modelId="{D6A75E5D-BCE7-4DE4-B823-900C412772C9}" type="presParOf" srcId="{D27FA8DB-C124-43F0-B1A6-6322EA3506D8}" destId="{AE62F385-4898-4FA5-890D-4D695F5E5F79}" srcOrd="2" destOrd="0" presId="urn:microsoft.com/office/officeart/2005/8/layout/hierarchy2#2"/>
    <dgm:cxn modelId="{7F3A65E1-1912-4C97-A8EB-9F9958DE5F65}" type="presParOf" srcId="{AE62F385-4898-4FA5-890D-4D695F5E5F79}" destId="{F36B5D8E-6F17-46FE-81A0-99A05D9F1BBE}" srcOrd="0" destOrd="0" presId="urn:microsoft.com/office/officeart/2005/8/layout/hierarchy2#2"/>
    <dgm:cxn modelId="{FB4CA203-A0EA-492F-83B6-E37C49E66664}" type="presParOf" srcId="{D27FA8DB-C124-43F0-B1A6-6322EA3506D8}" destId="{B2EF6BD2-A41C-45B9-8E54-71ECBBAB5157}" srcOrd="3" destOrd="0" presId="urn:microsoft.com/office/officeart/2005/8/layout/hierarchy2#2"/>
    <dgm:cxn modelId="{7421DA08-B2EC-4173-98FD-290D44420BB5}" type="presParOf" srcId="{B2EF6BD2-A41C-45B9-8E54-71ECBBAB5157}" destId="{E8951B26-F2AD-4AAE-B322-B4AE38F326A8}" srcOrd="0" destOrd="0" presId="urn:microsoft.com/office/officeart/2005/8/layout/hierarchy2#2"/>
    <dgm:cxn modelId="{BE52CCDE-0E6F-406F-A276-996334027ADF}" type="presParOf" srcId="{B2EF6BD2-A41C-45B9-8E54-71ECBBAB5157}" destId="{5BD941EA-78B4-4750-8288-C9D964D860F7}" srcOrd="1" destOrd="0" presId="urn:microsoft.com/office/officeart/2005/8/layout/hierarchy2#2"/>
    <dgm:cxn modelId="{4C7C1EEF-B7A5-46EB-8F58-8815642A3560}" type="presParOf" srcId="{D27FA8DB-C124-43F0-B1A6-6322EA3506D8}" destId="{697931C8-84A8-47C8-B85E-6F2911673913}" srcOrd="4" destOrd="0" presId="urn:microsoft.com/office/officeart/2005/8/layout/hierarchy2#2"/>
    <dgm:cxn modelId="{0E189435-BFC8-4B30-BCF2-E7A1B1E0B4C6}" type="presParOf" srcId="{697931C8-84A8-47C8-B85E-6F2911673913}" destId="{EA0DC5BA-B54D-42F3-91D3-8593508A65B1}" srcOrd="0" destOrd="0" presId="urn:microsoft.com/office/officeart/2005/8/layout/hierarchy2#2"/>
    <dgm:cxn modelId="{F797574E-3CA1-401F-828B-8F90B5028E3A}" type="presParOf" srcId="{D27FA8DB-C124-43F0-B1A6-6322EA3506D8}" destId="{4DD5C36C-2841-40AA-9ADB-AC1351032ACB}" srcOrd="5" destOrd="0" presId="urn:microsoft.com/office/officeart/2005/8/layout/hierarchy2#2"/>
    <dgm:cxn modelId="{8AA33D8F-8F81-4732-ACF7-53EBBF3514C5}" type="presParOf" srcId="{4DD5C36C-2841-40AA-9ADB-AC1351032ACB}" destId="{2217612C-8674-4CEA-BE69-5BE3FD3DD8B2}" srcOrd="0" destOrd="0" presId="urn:microsoft.com/office/officeart/2005/8/layout/hierarchy2#2"/>
    <dgm:cxn modelId="{7A760080-26B2-49F4-AE71-56883CEF9CD4}" type="presParOf" srcId="{4DD5C36C-2841-40AA-9ADB-AC1351032ACB}" destId="{5310F162-257E-401E-AD55-1DAF420158CF}" srcOrd="1" destOrd="0" presId="urn:microsoft.com/office/officeart/2005/8/layout/hierarchy2#2"/>
    <dgm:cxn modelId="{CCAEFACD-C58B-43CC-809D-172EA59332A8}" type="presParOf" srcId="{D27FA8DB-C124-43F0-B1A6-6322EA3506D8}" destId="{565AEC3D-F0CF-4FD1-9FD1-C8CA98A8B7AB}" srcOrd="6" destOrd="0" presId="urn:microsoft.com/office/officeart/2005/8/layout/hierarchy2#2"/>
    <dgm:cxn modelId="{0BC4AD0A-DA6A-4D77-B1D1-9F65339BA361}" type="presParOf" srcId="{565AEC3D-F0CF-4FD1-9FD1-C8CA98A8B7AB}" destId="{1EEACFFF-1B2A-477C-BF7C-E00B080D79AD}" srcOrd="0" destOrd="0" presId="urn:microsoft.com/office/officeart/2005/8/layout/hierarchy2#2"/>
    <dgm:cxn modelId="{2901373C-FE2E-43F5-AA5D-E74DE6129661}" type="presParOf" srcId="{D27FA8DB-C124-43F0-B1A6-6322EA3506D8}" destId="{986A74AA-3CCA-4D9F-9D73-540BAF8E1A0F}" srcOrd="7" destOrd="0" presId="urn:microsoft.com/office/officeart/2005/8/layout/hierarchy2#2"/>
    <dgm:cxn modelId="{F2494C3C-5867-4045-980A-6CE4643E82DB}" type="presParOf" srcId="{986A74AA-3CCA-4D9F-9D73-540BAF8E1A0F}" destId="{833342FD-75B6-4354-95E4-5D458FBC7956}" srcOrd="0" destOrd="0" presId="urn:microsoft.com/office/officeart/2005/8/layout/hierarchy2#2"/>
    <dgm:cxn modelId="{642DDBA7-BE06-43B1-93B5-0D28C4ECD0EA}" type="presParOf" srcId="{986A74AA-3CCA-4D9F-9D73-540BAF8E1A0F}" destId="{47E0332E-F147-4719-819B-A91517B65278}" srcOrd="1" destOrd="0" presId="urn:microsoft.com/office/officeart/2005/8/layout/hierarchy2#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B289B-37BA-4EF2-90AF-F253D00124BA}">
      <dsp:nvSpPr>
        <dsp:cNvPr id="0" name=""/>
        <dsp:cNvSpPr/>
      </dsp:nvSpPr>
      <dsp:spPr>
        <a:xfrm>
          <a:off x="647135" y="1279431"/>
          <a:ext cx="2106730" cy="741232"/>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100000"/>
            </a:lnSpc>
            <a:spcBef>
              <a:spcPct val="0"/>
            </a:spcBef>
            <a:spcAft>
              <a:spcPct val="35000"/>
            </a:spcAft>
          </a:pPr>
          <a:r>
            <a:rPr lang="zh-CN" altLang="en-US" sz="1700" kern="1200" dirty="0" smtClean="0">
              <a:latin typeface="微软雅黑" panose="020B0503020204020204" pitchFamily="34" charset="-122"/>
              <a:ea typeface="微软雅黑" panose="020B0503020204020204" pitchFamily="34" charset="-122"/>
            </a:rPr>
            <a:t>装卸作业的类别</a:t>
          </a:r>
        </a:p>
      </dsp:txBody>
      <dsp:txXfrm>
        <a:off x="668845" y="1301141"/>
        <a:ext cx="2063310" cy="697812"/>
      </dsp:txXfrm>
    </dsp:sp>
    <dsp:sp modelId="{619BA2A5-13CA-4B0A-A704-2AD70C91375A}">
      <dsp:nvSpPr>
        <dsp:cNvPr id="0" name=""/>
        <dsp:cNvSpPr/>
      </dsp:nvSpPr>
      <dsp:spPr>
        <a:xfrm rot="17692822">
          <a:off x="2345639" y="990519"/>
          <a:ext cx="1409438" cy="40429"/>
        </a:xfrm>
        <a:custGeom>
          <a:avLst/>
          <a:gdLst/>
          <a:ahLst/>
          <a:cxnLst/>
          <a:rect l="0" t="0" r="0" b="0"/>
          <a:pathLst>
            <a:path>
              <a:moveTo>
                <a:pt x="0" y="20214"/>
              </a:moveTo>
              <a:lnTo>
                <a:pt x="1409438" y="20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015122" y="975498"/>
        <a:ext cx="70471" cy="70471"/>
      </dsp:txXfrm>
    </dsp:sp>
    <dsp:sp modelId="{DAA4D112-8107-48C3-80E3-773B09222E33}">
      <dsp:nvSpPr>
        <dsp:cNvPr id="0" name=""/>
        <dsp:cNvSpPr/>
      </dsp:nvSpPr>
      <dsp:spPr>
        <a:xfrm>
          <a:off x="3346851" y="805"/>
          <a:ext cx="2169957" cy="741232"/>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100000"/>
            </a:lnSpc>
            <a:spcBef>
              <a:spcPct val="0"/>
            </a:spcBef>
            <a:spcAft>
              <a:spcPct val="35000"/>
            </a:spcAft>
          </a:pPr>
          <a:r>
            <a:rPr lang="zh-CN" altLang="en-US" sz="1700" b="1" kern="1200" dirty="0" smtClean="0">
              <a:latin typeface="微软雅黑" panose="020B0503020204020204" pitchFamily="34" charset="-122"/>
              <a:ea typeface="微软雅黑" panose="020B0503020204020204" pitchFamily="34" charset="-122"/>
            </a:rPr>
            <a:t>装货卸货作业</a:t>
          </a:r>
        </a:p>
      </dsp:txBody>
      <dsp:txXfrm>
        <a:off x="3368561" y="22515"/>
        <a:ext cx="2126537" cy="697812"/>
      </dsp:txXfrm>
    </dsp:sp>
    <dsp:sp modelId="{AE62F385-4898-4FA5-890D-4D695F5E5F79}">
      <dsp:nvSpPr>
        <dsp:cNvPr id="0" name=""/>
        <dsp:cNvSpPr/>
      </dsp:nvSpPr>
      <dsp:spPr>
        <a:xfrm rot="19457599">
          <a:off x="2685226" y="1416728"/>
          <a:ext cx="730264" cy="40429"/>
        </a:xfrm>
        <a:custGeom>
          <a:avLst/>
          <a:gdLst/>
          <a:ahLst/>
          <a:cxnLst/>
          <a:rect l="0" t="0" r="0" b="0"/>
          <a:pathLst>
            <a:path>
              <a:moveTo>
                <a:pt x="0" y="20214"/>
              </a:moveTo>
              <a:lnTo>
                <a:pt x="730264" y="20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032102" y="1418686"/>
        <a:ext cx="36513" cy="36513"/>
      </dsp:txXfrm>
    </dsp:sp>
    <dsp:sp modelId="{E8951B26-F2AD-4AAE-B322-B4AE38F326A8}">
      <dsp:nvSpPr>
        <dsp:cNvPr id="0" name=""/>
        <dsp:cNvSpPr/>
      </dsp:nvSpPr>
      <dsp:spPr>
        <a:xfrm>
          <a:off x="3346851" y="853222"/>
          <a:ext cx="2169957" cy="741232"/>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100000"/>
            </a:lnSpc>
            <a:spcBef>
              <a:spcPct val="0"/>
            </a:spcBef>
            <a:spcAft>
              <a:spcPct val="35000"/>
            </a:spcAft>
          </a:pPr>
          <a:r>
            <a:rPr lang="zh-CN" altLang="en-US" sz="1700" b="1" kern="1200" dirty="0" smtClean="0">
              <a:latin typeface="微软雅黑" panose="020B0503020204020204" pitchFamily="34" charset="-122"/>
              <a:ea typeface="微软雅黑" panose="020B0503020204020204" pitchFamily="34" charset="-122"/>
            </a:rPr>
            <a:t>搬运移送作业</a:t>
          </a:r>
        </a:p>
      </dsp:txBody>
      <dsp:txXfrm>
        <a:off x="3368561" y="874932"/>
        <a:ext cx="2126537" cy="697812"/>
      </dsp:txXfrm>
    </dsp:sp>
    <dsp:sp modelId="{697931C8-84A8-47C8-B85E-6F2911673913}">
      <dsp:nvSpPr>
        <dsp:cNvPr id="0" name=""/>
        <dsp:cNvSpPr/>
      </dsp:nvSpPr>
      <dsp:spPr>
        <a:xfrm rot="2142401">
          <a:off x="2685226" y="1842936"/>
          <a:ext cx="730264" cy="40429"/>
        </a:xfrm>
        <a:custGeom>
          <a:avLst/>
          <a:gdLst/>
          <a:ahLst/>
          <a:cxnLst/>
          <a:rect l="0" t="0" r="0" b="0"/>
          <a:pathLst>
            <a:path>
              <a:moveTo>
                <a:pt x="0" y="20214"/>
              </a:moveTo>
              <a:lnTo>
                <a:pt x="730264" y="20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032102" y="1844895"/>
        <a:ext cx="36513" cy="36513"/>
      </dsp:txXfrm>
    </dsp:sp>
    <dsp:sp modelId="{2217612C-8674-4CEA-BE69-5BE3FD3DD8B2}">
      <dsp:nvSpPr>
        <dsp:cNvPr id="0" name=""/>
        <dsp:cNvSpPr/>
      </dsp:nvSpPr>
      <dsp:spPr>
        <a:xfrm>
          <a:off x="3346851" y="1705639"/>
          <a:ext cx="2169957" cy="741232"/>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100000"/>
            </a:lnSpc>
            <a:spcBef>
              <a:spcPct val="0"/>
            </a:spcBef>
            <a:spcAft>
              <a:spcPct val="35000"/>
            </a:spcAft>
          </a:pPr>
          <a:r>
            <a:rPr lang="zh-CN" altLang="en-US" sz="1700" b="1" kern="1200" dirty="0" smtClean="0">
              <a:latin typeface="微软雅黑" panose="020B0503020204020204" pitchFamily="34" charset="-122"/>
              <a:ea typeface="微软雅黑" panose="020B0503020204020204" pitchFamily="34" charset="-122"/>
            </a:rPr>
            <a:t>放置取出作业</a:t>
          </a:r>
        </a:p>
      </dsp:txBody>
      <dsp:txXfrm>
        <a:off x="3368561" y="1727349"/>
        <a:ext cx="2126537" cy="697812"/>
      </dsp:txXfrm>
    </dsp:sp>
    <dsp:sp modelId="{565AEC3D-F0CF-4FD1-9FD1-C8CA98A8B7AB}">
      <dsp:nvSpPr>
        <dsp:cNvPr id="0" name=""/>
        <dsp:cNvSpPr/>
      </dsp:nvSpPr>
      <dsp:spPr>
        <a:xfrm rot="3907178">
          <a:off x="2345639" y="2269145"/>
          <a:ext cx="1409438" cy="40429"/>
        </a:xfrm>
        <a:custGeom>
          <a:avLst/>
          <a:gdLst/>
          <a:ahLst/>
          <a:cxnLst/>
          <a:rect l="0" t="0" r="0" b="0"/>
          <a:pathLst>
            <a:path>
              <a:moveTo>
                <a:pt x="0" y="20214"/>
              </a:moveTo>
              <a:lnTo>
                <a:pt x="1409438" y="20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015122" y="2254124"/>
        <a:ext cx="70471" cy="70471"/>
      </dsp:txXfrm>
    </dsp:sp>
    <dsp:sp modelId="{833342FD-75B6-4354-95E4-5D458FBC7956}">
      <dsp:nvSpPr>
        <dsp:cNvPr id="0" name=""/>
        <dsp:cNvSpPr/>
      </dsp:nvSpPr>
      <dsp:spPr>
        <a:xfrm>
          <a:off x="3346851" y="2558057"/>
          <a:ext cx="2169957" cy="741232"/>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100000"/>
            </a:lnSpc>
            <a:spcBef>
              <a:spcPct val="0"/>
            </a:spcBef>
            <a:spcAft>
              <a:spcPct val="35000"/>
            </a:spcAft>
          </a:pPr>
          <a:r>
            <a:rPr lang="zh-CN" altLang="en-US" sz="1700" b="1" kern="1200" dirty="0">
              <a:latin typeface="微软雅黑" panose="020B0503020204020204" pitchFamily="34" charset="-122"/>
              <a:ea typeface="微软雅黑" panose="020B0503020204020204" pitchFamily="34" charset="-122"/>
            </a:rPr>
            <a:t>配货作业</a:t>
          </a:r>
        </a:p>
      </dsp:txBody>
      <dsp:txXfrm>
        <a:off x="3368561" y="2579767"/>
        <a:ext cx="2126537" cy="6978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EB289B-37BA-4EF2-90AF-F253D00124BA}">
      <dsp:nvSpPr>
        <dsp:cNvPr id="0" name=""/>
        <dsp:cNvSpPr/>
      </dsp:nvSpPr>
      <dsp:spPr>
        <a:xfrm>
          <a:off x="647135" y="1279431"/>
          <a:ext cx="2106730" cy="741232"/>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100000"/>
            </a:lnSpc>
            <a:spcBef>
              <a:spcPct val="0"/>
            </a:spcBef>
            <a:spcAft>
              <a:spcPct val="35000"/>
            </a:spcAft>
          </a:pPr>
          <a:r>
            <a:rPr lang="zh-CN" altLang="en-US" sz="2000" kern="1200" dirty="0" smtClean="0">
              <a:latin typeface="微软雅黑" panose="020B0503020204020204" pitchFamily="34" charset="-122"/>
              <a:ea typeface="微软雅黑" panose="020B0503020204020204" pitchFamily="34" charset="-122"/>
            </a:rPr>
            <a:t>装卸的方法</a:t>
          </a:r>
        </a:p>
      </dsp:txBody>
      <dsp:txXfrm>
        <a:off x="668845" y="1301141"/>
        <a:ext cx="2063310" cy="697812"/>
      </dsp:txXfrm>
    </dsp:sp>
    <dsp:sp modelId="{619BA2A5-13CA-4B0A-A704-2AD70C91375A}">
      <dsp:nvSpPr>
        <dsp:cNvPr id="0" name=""/>
        <dsp:cNvSpPr/>
      </dsp:nvSpPr>
      <dsp:spPr>
        <a:xfrm rot="17692822">
          <a:off x="2345639" y="990519"/>
          <a:ext cx="1409438" cy="40429"/>
        </a:xfrm>
        <a:custGeom>
          <a:avLst/>
          <a:gdLst/>
          <a:ahLst/>
          <a:cxnLst/>
          <a:rect l="0" t="0" r="0" b="0"/>
          <a:pathLst>
            <a:path>
              <a:moveTo>
                <a:pt x="0" y="20214"/>
              </a:moveTo>
              <a:lnTo>
                <a:pt x="1409438" y="20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015122" y="975498"/>
        <a:ext cx="70471" cy="70471"/>
      </dsp:txXfrm>
    </dsp:sp>
    <dsp:sp modelId="{DAA4D112-8107-48C3-80E3-773B09222E33}">
      <dsp:nvSpPr>
        <dsp:cNvPr id="0" name=""/>
        <dsp:cNvSpPr/>
      </dsp:nvSpPr>
      <dsp:spPr>
        <a:xfrm>
          <a:off x="3346851" y="805"/>
          <a:ext cx="2169957" cy="741232"/>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100000"/>
            </a:lnSpc>
            <a:spcBef>
              <a:spcPct val="0"/>
            </a:spcBef>
            <a:spcAft>
              <a:spcPct val="35000"/>
            </a:spcAft>
          </a:pPr>
          <a:r>
            <a:rPr lang="zh-CN" altLang="en-US" sz="2100" b="1" kern="1200" dirty="0" smtClean="0">
              <a:latin typeface="微软雅黑" panose="020B0503020204020204" pitchFamily="34" charset="-122"/>
              <a:ea typeface="微软雅黑" panose="020B0503020204020204" pitchFamily="34" charset="-122"/>
            </a:rPr>
            <a:t>单件作业法</a:t>
          </a:r>
          <a:endParaRPr lang="zh-CN" altLang="en-US" sz="2100" b="1" kern="1200" dirty="0">
            <a:latin typeface="微软雅黑" panose="020B0503020204020204" pitchFamily="34" charset="-122"/>
            <a:ea typeface="微软雅黑" panose="020B0503020204020204" pitchFamily="34" charset="-122"/>
          </a:endParaRPr>
        </a:p>
      </dsp:txBody>
      <dsp:txXfrm>
        <a:off x="3368561" y="22515"/>
        <a:ext cx="2126537" cy="697812"/>
      </dsp:txXfrm>
    </dsp:sp>
    <dsp:sp modelId="{AE62F385-4898-4FA5-890D-4D695F5E5F79}">
      <dsp:nvSpPr>
        <dsp:cNvPr id="0" name=""/>
        <dsp:cNvSpPr/>
      </dsp:nvSpPr>
      <dsp:spPr>
        <a:xfrm rot="19457599">
          <a:off x="2685226" y="1416728"/>
          <a:ext cx="730264" cy="40429"/>
        </a:xfrm>
        <a:custGeom>
          <a:avLst/>
          <a:gdLst/>
          <a:ahLst/>
          <a:cxnLst/>
          <a:rect l="0" t="0" r="0" b="0"/>
          <a:pathLst>
            <a:path>
              <a:moveTo>
                <a:pt x="0" y="20214"/>
              </a:moveTo>
              <a:lnTo>
                <a:pt x="730264" y="20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032102" y="1418686"/>
        <a:ext cx="36513" cy="36513"/>
      </dsp:txXfrm>
    </dsp:sp>
    <dsp:sp modelId="{E8951B26-F2AD-4AAE-B322-B4AE38F326A8}">
      <dsp:nvSpPr>
        <dsp:cNvPr id="0" name=""/>
        <dsp:cNvSpPr/>
      </dsp:nvSpPr>
      <dsp:spPr>
        <a:xfrm>
          <a:off x="3346851" y="853222"/>
          <a:ext cx="2169957" cy="741232"/>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100000"/>
            </a:lnSpc>
            <a:spcBef>
              <a:spcPct val="0"/>
            </a:spcBef>
            <a:spcAft>
              <a:spcPct val="35000"/>
            </a:spcAft>
          </a:pPr>
          <a:r>
            <a:rPr lang="zh-CN" altLang="en-US" sz="2100" b="1" kern="1200" dirty="0" smtClean="0">
              <a:latin typeface="微软雅黑" panose="020B0503020204020204" pitchFamily="34" charset="-122"/>
              <a:ea typeface="微软雅黑" panose="020B0503020204020204" pitchFamily="34" charset="-122"/>
            </a:rPr>
            <a:t>集成作业法</a:t>
          </a:r>
          <a:endParaRPr lang="zh-CN" altLang="en-US" sz="2100" b="1" kern="1200" dirty="0">
            <a:latin typeface="微软雅黑" panose="020B0503020204020204" pitchFamily="34" charset="-122"/>
            <a:ea typeface="微软雅黑" panose="020B0503020204020204" pitchFamily="34" charset="-122"/>
          </a:endParaRPr>
        </a:p>
      </dsp:txBody>
      <dsp:txXfrm>
        <a:off x="3368561" y="874932"/>
        <a:ext cx="2126537" cy="697812"/>
      </dsp:txXfrm>
    </dsp:sp>
    <dsp:sp modelId="{697931C8-84A8-47C8-B85E-6F2911673913}">
      <dsp:nvSpPr>
        <dsp:cNvPr id="0" name=""/>
        <dsp:cNvSpPr/>
      </dsp:nvSpPr>
      <dsp:spPr>
        <a:xfrm rot="2142401">
          <a:off x="2685226" y="1842936"/>
          <a:ext cx="730264" cy="40429"/>
        </a:xfrm>
        <a:custGeom>
          <a:avLst/>
          <a:gdLst/>
          <a:ahLst/>
          <a:cxnLst/>
          <a:rect l="0" t="0" r="0" b="0"/>
          <a:pathLst>
            <a:path>
              <a:moveTo>
                <a:pt x="0" y="20214"/>
              </a:moveTo>
              <a:lnTo>
                <a:pt x="730264" y="20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032102" y="1844895"/>
        <a:ext cx="36513" cy="36513"/>
      </dsp:txXfrm>
    </dsp:sp>
    <dsp:sp modelId="{2217612C-8674-4CEA-BE69-5BE3FD3DD8B2}">
      <dsp:nvSpPr>
        <dsp:cNvPr id="0" name=""/>
        <dsp:cNvSpPr/>
      </dsp:nvSpPr>
      <dsp:spPr>
        <a:xfrm>
          <a:off x="3346851" y="1705639"/>
          <a:ext cx="2169957" cy="741232"/>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a:lnSpc>
              <a:spcPct val="100000"/>
            </a:lnSpc>
            <a:spcBef>
              <a:spcPct val="0"/>
            </a:spcBef>
            <a:spcAft>
              <a:spcPct val="35000"/>
            </a:spcAft>
          </a:pPr>
          <a:r>
            <a:rPr lang="zh-CN" altLang="en-US" sz="2100" b="1" kern="1200" dirty="0" smtClean="0">
              <a:latin typeface="微软雅黑" panose="020B0503020204020204" pitchFamily="34" charset="-122"/>
              <a:ea typeface="微软雅黑" panose="020B0503020204020204" pitchFamily="34" charset="-122"/>
            </a:rPr>
            <a:t>重力倾翻作业法</a:t>
          </a:r>
        </a:p>
      </dsp:txBody>
      <dsp:txXfrm>
        <a:off x="3368561" y="1727349"/>
        <a:ext cx="2126537" cy="697812"/>
      </dsp:txXfrm>
    </dsp:sp>
    <dsp:sp modelId="{565AEC3D-F0CF-4FD1-9FD1-C8CA98A8B7AB}">
      <dsp:nvSpPr>
        <dsp:cNvPr id="0" name=""/>
        <dsp:cNvSpPr/>
      </dsp:nvSpPr>
      <dsp:spPr>
        <a:xfrm rot="3907178">
          <a:off x="2345639" y="2269145"/>
          <a:ext cx="1409438" cy="40429"/>
        </a:xfrm>
        <a:custGeom>
          <a:avLst/>
          <a:gdLst/>
          <a:ahLst/>
          <a:cxnLst/>
          <a:rect l="0" t="0" r="0" b="0"/>
          <a:pathLst>
            <a:path>
              <a:moveTo>
                <a:pt x="0" y="20214"/>
              </a:moveTo>
              <a:lnTo>
                <a:pt x="1409438" y="20214"/>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015122" y="2254124"/>
        <a:ext cx="70471" cy="70471"/>
      </dsp:txXfrm>
    </dsp:sp>
    <dsp:sp modelId="{833342FD-75B6-4354-95E4-5D458FBC7956}">
      <dsp:nvSpPr>
        <dsp:cNvPr id="0" name=""/>
        <dsp:cNvSpPr/>
      </dsp:nvSpPr>
      <dsp:spPr>
        <a:xfrm>
          <a:off x="3346851" y="2558057"/>
          <a:ext cx="2169957" cy="741232"/>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100000"/>
            </a:lnSpc>
            <a:spcBef>
              <a:spcPct val="0"/>
            </a:spcBef>
            <a:spcAft>
              <a:spcPct val="35000"/>
            </a:spcAft>
          </a:pPr>
          <a:r>
            <a:rPr lang="zh-CN" altLang="en-US" sz="2000" b="1" kern="1200" dirty="0" smtClean="0">
              <a:latin typeface="微软雅黑" panose="020B0503020204020204" pitchFamily="34" charset="-122"/>
              <a:ea typeface="微软雅黑" panose="020B0503020204020204" pitchFamily="34" charset="-122"/>
            </a:rPr>
            <a:t>流水连续作业法</a:t>
          </a:r>
          <a:endParaRPr lang="zh-CN" altLang="en-US" sz="2000" b="1" kern="1200" dirty="0">
            <a:latin typeface="微软雅黑" panose="020B0503020204020204" pitchFamily="34" charset="-122"/>
            <a:ea typeface="微软雅黑" panose="020B0503020204020204" pitchFamily="34" charset="-122"/>
          </a:endParaRPr>
        </a:p>
      </dsp:txBody>
      <dsp:txXfrm>
        <a:off x="3368561" y="2579767"/>
        <a:ext cx="2126537" cy="697812"/>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1">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endSty" val="noArr"/>
                        <dgm:param type="begPts" val="midR"/>
                        <dgm:param type="endPts" val="midL"/>
                      </dgm:alg>
                    </dgm:if>
                    <dgm:else name="Name14">
                      <dgm:alg type="conn">
                        <dgm:param type="dim" val="1D"/>
                        <dgm:param type="endSty" val="noArr"/>
                        <dgm:param type="begPts" val="midL"/>
                        <dgm:param type="endPts" val="mid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1">
  <dgm:title val=""/>
  <dgm:desc val=""/>
  <dgm:catLst>
    <dgm:cat type="simple" pri="105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2">
  <dgm:title val=""/>
  <dgm:desc val=""/>
  <dgm:catLst>
    <dgm:cat type="simple" pri="105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3479273617"/>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1021464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931387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689663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24359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569742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87006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4455675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476981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62445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81760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22303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2450898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51638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19426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749910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149582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697229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8203703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9638091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9693007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6890987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09856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606434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27710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2390595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48697673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2054160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9087958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122040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300103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577502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32842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6927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6.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emf"/><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theme" Target="../theme/theme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7.xml"/><Relationship Id="rId7" Type="http://schemas.openxmlformats.org/officeDocument/2006/relationships/theme" Target="../theme/theme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61968129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4214051200"/>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30982653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hyperlink" Target="https://tv.sohu.com/v/dXMvMzQ2NjQyMTEzLzMxMzM1NTE1NS5zaHRtbA==.html?key=/v/dXMvMzQ2NjQyMTEzLzMxMzM1NTE1NS5zaHRtbA==.html&amp;vid=313355155"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hyperlink" Target="https://haokan.baidu.com/v?pd=wisenatural&amp;vid=11175150038486458664" TargetMode="External"/><Relationship Id="rId4" Type="http://schemas.openxmlformats.org/officeDocument/2006/relationships/hyperlink" Target="https://www.bilibili.com/video/BV1iq4y137d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tv.cctv.com/2017/02/07/VIDEE1Od0WLo1v7haYAkotcb170207.shtml"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rPr>
                <a:t>复习回顾</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23215" y="1059815"/>
            <a:ext cx="808164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sym typeface="+mn-ea"/>
              </a:rPr>
              <a:t>包装保护</a:t>
            </a:r>
            <a:r>
              <a:rPr lang="zh-CN" altLang="en-US" sz="2400" b="1" dirty="0" smtClean="0">
                <a:solidFill>
                  <a:prstClr val="black"/>
                </a:solidFill>
                <a:latin typeface="微软雅黑" panose="020B0503020204020204" pitchFamily="34" charset="-122"/>
                <a:ea typeface="微软雅黑" panose="020B0503020204020204" pitchFamily="34" charset="-122"/>
                <a:sym typeface="+mn-ea"/>
              </a:rPr>
              <a:t>技术有哪些？</a:t>
            </a:r>
            <a:endParaRPr lang="zh-CN" altLang="en-US" sz="2400" b="1" dirty="0">
              <a:solidFill>
                <a:prstClr val="black"/>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2"/>
          <a:stretch>
            <a:fillRect/>
          </a:stretch>
        </p:blipFill>
        <p:spPr>
          <a:xfrm>
            <a:off x="5220335" y="2499360"/>
            <a:ext cx="3293110" cy="2316480"/>
          </a:xfrm>
          <a:prstGeom prst="rect">
            <a:avLst/>
          </a:prstGeom>
        </p:spPr>
      </p:pic>
    </p:spTree>
    <p:extLst>
      <p:ext uri="{BB962C8B-B14F-4D97-AF65-F5344CB8AC3E}">
        <p14:creationId xmlns:p14="http://schemas.microsoft.com/office/powerpoint/2010/main" val="23197664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210616" y="303372"/>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三、装卸的</a:t>
              </a:r>
              <a:r>
                <a:rPr lang="zh-CN" altLang="en-US" b="1" dirty="0" smtClean="0">
                  <a:solidFill>
                    <a:srgbClr val="0474B6"/>
                  </a:solidFill>
                  <a:latin typeface="华文楷体" panose="02010600040101010101" pitchFamily="2" charset="-122"/>
                  <a:ea typeface="华文楷体" panose="02010600040101010101" pitchFamily="2" charset="-122"/>
                  <a:sym typeface="+mn-ea"/>
                </a:rPr>
                <a:t>方法（</a:t>
              </a:r>
              <a:r>
                <a:rPr lang="en-US" altLang="zh-CN" b="1" dirty="0" smtClean="0">
                  <a:solidFill>
                    <a:srgbClr val="0474B6"/>
                  </a:solidFill>
                  <a:latin typeface="华文楷体" panose="02010600040101010101" pitchFamily="2" charset="-122"/>
                  <a:ea typeface="华文楷体" panose="02010600040101010101" pitchFamily="2" charset="-122"/>
                  <a:sym typeface="+mn-ea"/>
                </a:rPr>
                <a:t>6.2-11</a:t>
              </a:r>
              <a:r>
                <a:rPr lang="zh-CN" altLang="en-US" b="1" dirty="0" smtClean="0">
                  <a:solidFill>
                    <a:srgbClr val="0474B6"/>
                  </a:solidFill>
                  <a:latin typeface="华文楷体" panose="02010600040101010101" pitchFamily="2" charset="-122"/>
                  <a:ea typeface="华文楷体" panose="02010600040101010101" pitchFamily="2" charset="-122"/>
                  <a:sym typeface="+mn-ea"/>
                </a:rPr>
                <a:t>）</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graphicFrame>
        <p:nvGraphicFramePr>
          <p:cNvPr id="3" name="图示 2"/>
          <p:cNvGraphicFramePr/>
          <p:nvPr>
            <p:extLst>
              <p:ext uri="{D42A27DB-BD31-4B8C-83A1-F6EECF244321}">
                <p14:modId xmlns:p14="http://schemas.microsoft.com/office/powerpoint/2010/main" val="2390465181"/>
              </p:ext>
            </p:extLst>
          </p:nvPr>
        </p:nvGraphicFramePr>
        <p:xfrm>
          <a:off x="1259840" y="1131570"/>
          <a:ext cx="6163945" cy="33000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四、装卸的合理化</a:t>
              </a:r>
              <a:r>
                <a:rPr lang="zh-CN" altLang="en-US" b="1" dirty="0" smtClean="0">
                  <a:solidFill>
                    <a:srgbClr val="0474B6"/>
                  </a:solidFill>
                  <a:latin typeface="华文楷体" panose="02010600040101010101" pitchFamily="2" charset="-122"/>
                  <a:ea typeface="华文楷体" panose="02010600040101010101" pitchFamily="2" charset="-122"/>
                  <a:sym typeface="+mn-ea"/>
                </a:rPr>
                <a:t>原则（</a:t>
              </a:r>
              <a:r>
                <a:rPr lang="en-US" altLang="zh-CN" b="1" dirty="0" smtClean="0">
                  <a:solidFill>
                    <a:srgbClr val="0474B6"/>
                  </a:solidFill>
                  <a:latin typeface="华文楷体" panose="02010600040101010101" pitchFamily="2" charset="-122"/>
                  <a:ea typeface="华文楷体" panose="02010600040101010101" pitchFamily="2" charset="-122"/>
                  <a:sym typeface="+mn-ea"/>
                </a:rPr>
                <a:t>6.4-11</a:t>
              </a:r>
              <a:r>
                <a:rPr lang="zh-CN" altLang="en-US" b="1" dirty="0" smtClean="0">
                  <a:solidFill>
                    <a:srgbClr val="0474B6"/>
                  </a:solidFill>
                  <a:latin typeface="华文楷体" panose="02010600040101010101" pitchFamily="2" charset="-122"/>
                  <a:ea typeface="华文楷体" panose="02010600040101010101" pitchFamily="2" charset="-122"/>
                  <a:sym typeface="+mn-ea"/>
                </a:rPr>
                <a:t>）</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01930" y="987425"/>
            <a:ext cx="8658225" cy="3291840"/>
          </a:xfrm>
          <a:prstGeom prst="rect">
            <a:avLst/>
          </a:prstGeom>
          <a:noFill/>
        </p:spPr>
        <p:txBody>
          <a:bodyPr wrap="square" rtlCol="0" anchor="t">
            <a:spAutoFit/>
          </a:bodyPr>
          <a:lstStyle/>
          <a:p>
            <a:pPr>
              <a:lnSpc>
                <a:spcPct val="130000"/>
              </a:lnSpc>
              <a:spcBef>
                <a:spcPts val="0"/>
              </a:spcBef>
              <a:spcAft>
                <a:spcPts val="0"/>
              </a:spcAft>
            </a:pPr>
            <a:r>
              <a:rPr lang="en-US" altLang="zh-CN" dirty="0"/>
              <a:t>         </a:t>
            </a:r>
            <a:r>
              <a:rPr lang="zh-CN" altLang="en-US" sz="2000" dirty="0">
                <a:latin typeface="微软雅黑" panose="020B0503020204020204" pitchFamily="34" charset="-122"/>
                <a:ea typeface="微软雅黑" panose="020B0503020204020204" pitchFamily="34" charset="-122"/>
              </a:rPr>
              <a:t>装卸合理化的主要目标是节省时间、节约劳动力、降低装卸成本</a:t>
            </a:r>
          </a:p>
          <a:p>
            <a:pPr>
              <a:lnSpc>
                <a:spcPct val="130000"/>
              </a:lnSpc>
              <a:spcBef>
                <a:spcPts val="0"/>
              </a:spcBef>
              <a:spcAft>
                <a:spcPts val="0"/>
              </a:spcAft>
            </a:pPr>
            <a:endParaRPr lang="zh-CN" altLang="en-US" sz="2000" dirty="0">
              <a:latin typeface="微软雅黑" panose="020B0503020204020204" pitchFamily="34" charset="-122"/>
              <a:ea typeface="微软雅黑" panose="020B0503020204020204" pitchFamily="34" charset="-122"/>
            </a:endParaRPr>
          </a:p>
          <a:p>
            <a:pPr>
              <a:lnSpc>
                <a:spcPct val="130000"/>
              </a:lnSpc>
              <a:spcBef>
                <a:spcPts val="0"/>
              </a:spcBef>
              <a:spcAft>
                <a:spcPts val="0"/>
              </a:spcAft>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a:t>
            </a:r>
            <a:r>
              <a:rPr lang="en-US" altLang="zh-CN" sz="2000" b="1" dirty="0" err="1">
                <a:latin typeface="微软雅黑" panose="020B0503020204020204" pitchFamily="34" charset="-122"/>
                <a:ea typeface="微软雅黑" panose="020B0503020204020204" pitchFamily="34" charset="-122"/>
              </a:rPr>
              <a:t>提高装卸搬运活性</a:t>
            </a:r>
            <a:endParaRPr lang="en-US" altLang="zh-CN" sz="2000" b="1" dirty="0">
              <a:latin typeface="微软雅黑" panose="020B0503020204020204" pitchFamily="34" charset="-122"/>
              <a:ea typeface="微软雅黑" panose="020B0503020204020204" pitchFamily="34" charset="-122"/>
            </a:endParaRPr>
          </a:p>
          <a:p>
            <a:pPr>
              <a:lnSpc>
                <a:spcPct val="130000"/>
              </a:lnSpc>
              <a:spcBef>
                <a:spcPts val="0"/>
              </a:spcBef>
              <a:spcAft>
                <a:spcPts val="0"/>
              </a:spcAft>
            </a:pPr>
            <a:r>
              <a:rPr lang="en-US" altLang="zh-CN" sz="2000" dirty="0">
                <a:latin typeface="微软雅黑" panose="020B0503020204020204" pitchFamily="34" charset="-122"/>
                <a:ea typeface="微软雅黑" panose="020B0503020204020204" pitchFamily="34" charset="-122"/>
              </a:rPr>
              <a:t>       装卸搬运活性的含义是指把物品</a:t>
            </a:r>
            <a:r>
              <a:rPr lang="en-US" altLang="zh-CN" sz="2000" dirty="0">
                <a:solidFill>
                  <a:srgbClr val="0070C0"/>
                </a:solidFill>
                <a:latin typeface="微软雅黑" panose="020B0503020204020204" pitchFamily="34" charset="-122"/>
                <a:ea typeface="微软雅黑" panose="020B0503020204020204" pitchFamily="34" charset="-122"/>
              </a:rPr>
              <a:t>从静止状态转变为装卸搬运状态的难易程度</a:t>
            </a:r>
            <a:r>
              <a:rPr lang="en-US" altLang="zh-CN" sz="2000" dirty="0">
                <a:latin typeface="微软雅黑" panose="020B0503020204020204" pitchFamily="34" charset="-122"/>
                <a:ea typeface="微软雅黑" panose="020B0503020204020204" pitchFamily="34" charset="-122"/>
              </a:rPr>
              <a:t>。如果物品从静止状态很容易转变为下一步的装卸搬运状态而不需要做过多装卸搬运前的准备工作，则活性就高；反之活性不高。</a:t>
            </a:r>
          </a:p>
          <a:p>
            <a:pPr>
              <a:lnSpc>
                <a:spcPct val="130000"/>
              </a:lnSpc>
              <a:spcBef>
                <a:spcPts val="0"/>
              </a:spcBef>
              <a:spcAft>
                <a:spcPts val="0"/>
              </a:spcAft>
            </a:pPr>
            <a:r>
              <a:rPr lang="en-US" altLang="zh-CN" sz="2000" dirty="0">
                <a:latin typeface="微软雅黑" panose="020B0503020204020204" pitchFamily="34" charset="-122"/>
                <a:ea typeface="微软雅黑" panose="020B0503020204020204" pitchFamily="34" charset="-122"/>
              </a:rPr>
              <a:t>       为了区别活性的不同程度，可以用“活性指数”</a:t>
            </a:r>
            <a:r>
              <a:rPr lang="en-US" altLang="zh-CN" sz="2000" dirty="0" err="1">
                <a:latin typeface="微软雅黑" panose="020B0503020204020204" pitchFamily="34" charset="-122"/>
                <a:ea typeface="微软雅黑" panose="020B0503020204020204" pitchFamily="34" charset="-122"/>
              </a:rPr>
              <a:t>来表示</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活性指数”共分五个等级，分别表示活性程度从低到高</a:t>
            </a:r>
            <a:endParaRPr lang="en-US" altLang="zh-CN"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四、装卸的合理化原则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01930" y="915035"/>
            <a:ext cx="2540000" cy="398780"/>
          </a:xfrm>
          <a:prstGeom prst="rect">
            <a:avLst/>
          </a:prstGeom>
          <a:noFill/>
        </p:spPr>
        <p:txBody>
          <a:bodyPr wrap="square" rtlCol="0" anchor="t">
            <a:spAutoFit/>
          </a:bodyPr>
          <a:lstStyle/>
          <a:p>
            <a:r>
              <a:rPr lang="zh-CN" altLang="en-US" sz="2000">
                <a:latin typeface="微软雅黑" panose="020B0503020204020204" pitchFamily="34" charset="-122"/>
                <a:ea typeface="微软雅黑" panose="020B0503020204020204" pitchFamily="34" charset="-122"/>
              </a:rPr>
              <a:t>装卸搬运活性指数</a:t>
            </a:r>
          </a:p>
        </p:txBody>
      </p:sp>
      <p:graphicFrame>
        <p:nvGraphicFramePr>
          <p:cNvPr id="4" name="表格 3"/>
          <p:cNvGraphicFramePr>
            <a:graphicFrameLocks noGrp="1"/>
          </p:cNvGraphicFramePr>
          <p:nvPr>
            <p:custDataLst>
              <p:tags r:id="rId1"/>
            </p:custDataLst>
          </p:nvPr>
        </p:nvGraphicFramePr>
        <p:xfrm>
          <a:off x="467995" y="1347470"/>
          <a:ext cx="7694930" cy="3065780"/>
        </p:xfrm>
        <a:graphic>
          <a:graphicData uri="http://schemas.openxmlformats.org/drawingml/2006/table">
            <a:tbl>
              <a:tblPr firstRow="1" bandRow="1">
                <a:tableStyleId>{5C22544A-7EE6-4342-B048-85BDC9FD1C3A}</a:tableStyleId>
              </a:tblPr>
              <a:tblGrid>
                <a:gridCol w="1405255"/>
                <a:gridCol w="6289675"/>
              </a:tblGrid>
              <a:tr h="822960">
                <a:tc>
                  <a:txBody>
                    <a:bodyPr/>
                    <a:lstStyle/>
                    <a:p>
                      <a:pPr algn="ctr">
                        <a:lnSpc>
                          <a:spcPct val="150000"/>
                        </a:lnSpc>
                      </a:pPr>
                      <a:r>
                        <a:rPr lang="zh-CN" altLang="en-US" sz="1600" dirty="0" smtClean="0">
                          <a:latin typeface="微软雅黑" panose="020B0503020204020204" pitchFamily="34" charset="-122"/>
                          <a:ea typeface="微软雅黑" panose="020B0503020204020204" pitchFamily="34" charset="-122"/>
                        </a:rPr>
                        <a:t>装卸搬运活性指数</a:t>
                      </a:r>
                    </a:p>
                  </a:txBody>
                  <a:tcPr/>
                </a:tc>
                <a:tc>
                  <a:txBody>
                    <a:bodyPr/>
                    <a:lstStyle/>
                    <a:p>
                      <a:pPr algn="ctr">
                        <a:lnSpc>
                          <a:spcPct val="150000"/>
                        </a:lnSpc>
                      </a:pPr>
                      <a:r>
                        <a:rPr lang="zh-CN" altLang="en-US" sz="1600" dirty="0" smtClean="0">
                          <a:latin typeface="微软雅黑" panose="020B0503020204020204" pitchFamily="34" charset="-122"/>
                          <a:ea typeface="微软雅黑" panose="020B0503020204020204" pitchFamily="34" charset="-122"/>
                        </a:rPr>
                        <a:t>货物状态描述</a:t>
                      </a:r>
                    </a:p>
                  </a:txBody>
                  <a:tcPr/>
                </a:tc>
              </a:tr>
              <a:tr h="2242820">
                <a:tc>
                  <a:txBody>
                    <a:bodyPr/>
                    <a:lstStyle/>
                    <a:p>
                      <a:pPr algn="ctr">
                        <a:lnSpc>
                          <a:spcPct val="150000"/>
                        </a:lnSpc>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级</a:t>
                      </a:r>
                    </a:p>
                    <a:p>
                      <a:pPr algn="ctr">
                        <a:lnSpc>
                          <a:spcPct val="150000"/>
                        </a:lnSpc>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级</a:t>
                      </a:r>
                    </a:p>
                    <a:p>
                      <a:pPr algn="ctr">
                        <a:lnSpc>
                          <a:spcPct val="150000"/>
                        </a:lnSpc>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级</a:t>
                      </a:r>
                    </a:p>
                    <a:p>
                      <a:pPr algn="ctr">
                        <a:lnSpc>
                          <a:spcPct val="150000"/>
                        </a:lnSpc>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级</a:t>
                      </a:r>
                    </a:p>
                    <a:p>
                      <a:pPr algn="ctr">
                        <a:lnSpc>
                          <a:spcPct val="150000"/>
                        </a:lnSpc>
                      </a:pPr>
                      <a:r>
                        <a:rPr lang="en-US" altLang="zh-CN" sz="1600" dirty="0" smtClean="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600" dirty="0" smtClean="0">
                          <a:latin typeface="微软雅黑" panose="020B0503020204020204" pitchFamily="34" charset="-122"/>
                          <a:ea typeface="微软雅黑" panose="020B0503020204020204" pitchFamily="34" charset="-122"/>
                          <a:cs typeface="微软雅黑" panose="020B0503020204020204" pitchFamily="34" charset="-122"/>
                        </a:rPr>
                        <a:t>级</a:t>
                      </a:r>
                    </a:p>
                  </a:txBody>
                  <a:tcPr/>
                </a:tc>
                <a:tc>
                  <a:txBody>
                    <a:bodyPr/>
                    <a:lstStyle/>
                    <a:p>
                      <a:pPr algn="l">
                        <a:lnSpc>
                          <a:spcPct val="150000"/>
                        </a:lnSpc>
                      </a:pPr>
                      <a:r>
                        <a:rPr lang="zh-CN" altLang="en-US" sz="1600" dirty="0" smtClean="0">
                          <a:latin typeface="微软雅黑" panose="020B0503020204020204" pitchFamily="34" charset="-122"/>
                          <a:ea typeface="微软雅黑" panose="020B0503020204020204" pitchFamily="34" charset="-122"/>
                        </a:rPr>
                        <a:t>货物杂乱地堆放在地面上</a:t>
                      </a:r>
                    </a:p>
                    <a:p>
                      <a:pPr algn="l">
                        <a:lnSpc>
                          <a:spcPct val="150000"/>
                        </a:lnSpc>
                      </a:pPr>
                      <a:r>
                        <a:rPr lang="zh-CN" altLang="en-US" sz="1600" dirty="0" smtClean="0">
                          <a:latin typeface="微软雅黑" panose="020B0503020204020204" pitchFamily="34" charset="-122"/>
                          <a:ea typeface="微软雅黑" panose="020B0503020204020204" pitchFamily="34" charset="-122"/>
                        </a:rPr>
                        <a:t>货物已被成捆地捆扎或集装起来</a:t>
                      </a:r>
                    </a:p>
                    <a:p>
                      <a:pPr algn="l">
                        <a:lnSpc>
                          <a:spcPct val="150000"/>
                        </a:lnSpc>
                      </a:pPr>
                      <a:r>
                        <a:rPr lang="zh-CN" altLang="en-US" sz="1600" dirty="0" smtClean="0">
                          <a:latin typeface="微软雅黑" panose="020B0503020204020204" pitchFamily="34" charset="-122"/>
                          <a:ea typeface="微软雅黑" panose="020B0503020204020204" pitchFamily="34" charset="-122"/>
                        </a:rPr>
                        <a:t>货物放置于箱内，下面放着枕木或衬垫，或放置于托盘内</a:t>
                      </a:r>
                    </a:p>
                    <a:p>
                      <a:pPr algn="l">
                        <a:lnSpc>
                          <a:spcPct val="150000"/>
                        </a:lnSpc>
                      </a:pPr>
                      <a:r>
                        <a:rPr lang="zh-CN" altLang="en-US" sz="1600" dirty="0" smtClean="0">
                          <a:latin typeface="微软雅黑" panose="020B0503020204020204" pitchFamily="34" charset="-122"/>
                          <a:ea typeface="微软雅黑" panose="020B0503020204020204" pitchFamily="34" charset="-122"/>
                        </a:rPr>
                        <a:t>货物被放置于台车或起重机等装卸搬运机械上，处于即可移动状态</a:t>
                      </a:r>
                    </a:p>
                    <a:p>
                      <a:pPr algn="l">
                        <a:lnSpc>
                          <a:spcPct val="150000"/>
                        </a:lnSpc>
                      </a:pPr>
                      <a:r>
                        <a:rPr lang="zh-CN" altLang="en-US" sz="1600" dirty="0" smtClean="0">
                          <a:latin typeface="微软雅黑" panose="020B0503020204020204" pitchFamily="34" charset="-122"/>
                          <a:ea typeface="微软雅黑" panose="020B0503020204020204" pitchFamily="34" charset="-122"/>
                        </a:rPr>
                        <a:t>货物已被启动，处于装卸、搬运的直接作业状态</a:t>
                      </a:r>
                    </a:p>
                  </a:txBody>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四、装卸的合理化原则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67995" y="1131570"/>
            <a:ext cx="8112125" cy="2861310"/>
          </a:xfrm>
          <a:prstGeom prst="rect">
            <a:avLst/>
          </a:prstGeom>
          <a:noFill/>
        </p:spPr>
        <p:txBody>
          <a:bodyPr wrap="square" rtlCol="0" anchor="t">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装卸搬运是在物流过程中反复进行的活动，其速度可能决定整个物流速度。每次装卸搬运的时间少一点，则累计效果就非常可观。因此提高装卸搬运活性是装卸合理化的一个重要因素。</a:t>
            </a:r>
          </a:p>
          <a:p>
            <a:pPr>
              <a:lnSpc>
                <a:spcPct val="150000"/>
              </a:lnSpc>
            </a:pPr>
            <a:r>
              <a:rPr lang="zh-CN" altLang="en-US" sz="2000" dirty="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     要</a:t>
            </a:r>
            <a:r>
              <a:rPr lang="zh-CN" altLang="en-US" sz="2000" dirty="0">
                <a:latin typeface="微软雅黑" panose="020B0503020204020204" pitchFamily="34" charset="-122"/>
                <a:ea typeface="微软雅黑" panose="020B0503020204020204" pitchFamily="34" charset="-122"/>
              </a:rPr>
              <a:t>考虑成本</a:t>
            </a:r>
            <a:r>
              <a:rPr lang="zh-CN" altLang="en-US" sz="2000" dirty="0" smtClean="0">
                <a:latin typeface="微软雅黑" panose="020B0503020204020204" pitchFamily="34" charset="-122"/>
                <a:ea typeface="微软雅黑" panose="020B0503020204020204" pitchFamily="34" charset="-122"/>
              </a:rPr>
              <a:t>，</a:t>
            </a:r>
            <a:r>
              <a:rPr lang="en-US" altLang="zh-CN" sz="2000" dirty="0" smtClean="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装卸搬运活性越高，其成本越高</a:t>
            </a:r>
            <a:r>
              <a:rPr lang="zh-CN" altLang="en-US" sz="2000" dirty="0" smtClean="0">
                <a:latin typeface="微软雅黑" panose="020B0503020204020204" pitchFamily="34" charset="-122"/>
                <a:ea typeface="微软雅黑" panose="020B0503020204020204" pitchFamily="34" charset="-122"/>
              </a:rPr>
              <a:t>。应该</a:t>
            </a:r>
            <a:r>
              <a:rPr lang="zh-CN" altLang="en-US" sz="2000" dirty="0">
                <a:latin typeface="微软雅黑" panose="020B0503020204020204" pitchFamily="34" charset="-122"/>
                <a:ea typeface="微软雅黑" panose="020B0503020204020204" pitchFamily="34" charset="-122"/>
              </a:rPr>
              <a:t>根据装卸搬运对象（价值）来设计其装卸搬运活性，对于价格低廉或者无需多次转移的物品，就不需要采用高等级活性状态。</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四、装卸的合理化原则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01930" y="1059180"/>
            <a:ext cx="8658225" cy="2891790"/>
          </a:xfrm>
          <a:prstGeom prst="rect">
            <a:avLst/>
          </a:prstGeom>
          <a:noFill/>
        </p:spPr>
        <p:txBody>
          <a:bodyPr wrap="square" rtlCol="0" anchor="t">
            <a:spAutoFit/>
          </a:bodyPr>
          <a:lstStyle/>
          <a:p>
            <a:pPr>
              <a:lnSpc>
                <a:spcPct val="130000"/>
              </a:lnSpc>
              <a:spcBef>
                <a:spcPts val="0"/>
              </a:spcBef>
              <a:spcAft>
                <a:spcPts val="0"/>
              </a:spcAft>
            </a:pPr>
            <a:r>
              <a:rPr lang="en-US" altLang="zh-CN"/>
              <a:t>       </a:t>
            </a:r>
            <a:r>
              <a:rPr lang="zh-CN" altLang="en-US" sz="2000" b="1">
                <a:latin typeface="微软雅黑" panose="020B0503020204020204" pitchFamily="34" charset="-122"/>
                <a:ea typeface="微软雅黑" panose="020B0503020204020204" pitchFamily="34" charset="-122"/>
              </a:rPr>
              <a:t>（</a:t>
            </a:r>
            <a:r>
              <a:rPr lang="en-US" altLang="zh-CN" sz="2000" b="1">
                <a:latin typeface="微软雅黑" panose="020B0503020204020204" pitchFamily="34" charset="-122"/>
                <a:ea typeface="微软雅黑" panose="020B0503020204020204" pitchFamily="34" charset="-122"/>
              </a:rPr>
              <a:t>2</a:t>
            </a:r>
            <a:r>
              <a:rPr lang="zh-CN" altLang="en-US" sz="2000" b="1">
                <a:latin typeface="微软雅黑" panose="020B0503020204020204" pitchFamily="34" charset="-122"/>
                <a:ea typeface="微软雅黑" panose="020B0503020204020204" pitchFamily="34" charset="-122"/>
              </a:rPr>
              <a:t>）</a:t>
            </a:r>
            <a:r>
              <a:rPr lang="en-US" altLang="zh-CN" sz="2000" b="1">
                <a:latin typeface="微软雅黑" panose="020B0503020204020204" pitchFamily="34" charset="-122"/>
                <a:ea typeface="微软雅黑" panose="020B0503020204020204" pitchFamily="34" charset="-122"/>
              </a:rPr>
              <a:t>防止无效装卸</a:t>
            </a:r>
          </a:p>
          <a:p>
            <a:pPr>
              <a:lnSpc>
                <a:spcPct val="130000"/>
              </a:lnSpc>
              <a:spcBef>
                <a:spcPts val="0"/>
              </a:spcBef>
              <a:spcAft>
                <a:spcPts val="0"/>
              </a:spcAft>
            </a:pPr>
            <a:r>
              <a:rPr lang="en-US" altLang="zh-CN" sz="2000">
                <a:latin typeface="微软雅黑" panose="020B0503020204020204" pitchFamily="34" charset="-122"/>
                <a:ea typeface="微软雅黑" panose="020B0503020204020204" pitchFamily="34" charset="-122"/>
              </a:rPr>
              <a:t>       无效装卸会造成装卸成本浪费，装卸质量受损的可能性增大，导致物流速度降低，因此应尽量防止无效装卸的发生。无效装卸具体反映在以下几方面：</a:t>
            </a:r>
          </a:p>
          <a:p>
            <a:pPr>
              <a:lnSpc>
                <a:spcPct val="130000"/>
              </a:lnSpc>
              <a:spcBef>
                <a:spcPts val="0"/>
              </a:spcBef>
              <a:spcAft>
                <a:spcPts val="0"/>
              </a:spcAft>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a</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过多的无效装卸次数</a:t>
            </a:r>
          </a:p>
          <a:p>
            <a:pPr>
              <a:lnSpc>
                <a:spcPct val="130000"/>
              </a:lnSpc>
              <a:spcBef>
                <a:spcPts val="0"/>
              </a:spcBef>
              <a:spcAft>
                <a:spcPts val="0"/>
              </a:spcAft>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b</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过大的包装装卸</a:t>
            </a:r>
          </a:p>
          <a:p>
            <a:pPr>
              <a:lnSpc>
                <a:spcPct val="130000"/>
              </a:lnSpc>
              <a:spcBef>
                <a:spcPts val="0"/>
              </a:spcBef>
              <a:spcAft>
                <a:spcPts val="0"/>
              </a:spcAft>
            </a:pPr>
            <a:r>
              <a:rPr lang="en-US" altLang="zh-CN" sz="20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c</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无效物资的装卸</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四、装卸的合理化原则</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01930" y="1059180"/>
            <a:ext cx="8658225" cy="2891790"/>
          </a:xfrm>
          <a:prstGeom prst="rect">
            <a:avLst/>
          </a:prstGeom>
          <a:noFill/>
        </p:spPr>
        <p:txBody>
          <a:bodyPr wrap="square" rtlCol="0" anchor="t">
            <a:spAutoFit/>
          </a:bodyPr>
          <a:lstStyle/>
          <a:p>
            <a:pPr>
              <a:lnSpc>
                <a:spcPct val="130000"/>
              </a:lnSpc>
              <a:spcBef>
                <a:spcPts val="0"/>
              </a:spcBef>
              <a:spcAft>
                <a:spcPts val="0"/>
              </a:spcAft>
            </a:pPr>
            <a:r>
              <a:rPr lang="en-US" altLang="zh-CN"/>
              <a:t>       </a:t>
            </a:r>
            <a:r>
              <a:rPr lang="zh-CN" altLang="en-US" sz="2000" b="1">
                <a:latin typeface="微软雅黑" panose="020B0503020204020204" pitchFamily="34" charset="-122"/>
                <a:ea typeface="微软雅黑" panose="020B0503020204020204" pitchFamily="34" charset="-122"/>
              </a:rPr>
              <a:t>（</a:t>
            </a:r>
            <a:r>
              <a:rPr lang="en-US" altLang="zh-CN" sz="2000" b="1">
                <a:latin typeface="微软雅黑" panose="020B0503020204020204" pitchFamily="34" charset="-122"/>
                <a:ea typeface="微软雅黑" panose="020B0503020204020204" pitchFamily="34" charset="-122"/>
              </a:rPr>
              <a:t>3</a:t>
            </a:r>
            <a:r>
              <a:rPr lang="zh-CN" altLang="en-US" sz="2000" b="1">
                <a:latin typeface="微软雅黑" panose="020B0503020204020204" pitchFamily="34" charset="-122"/>
                <a:ea typeface="微软雅黑" panose="020B0503020204020204" pitchFamily="34" charset="-122"/>
              </a:rPr>
              <a:t>）</a:t>
            </a:r>
            <a:r>
              <a:rPr lang="en-US" altLang="zh-CN" sz="2000" b="1">
                <a:latin typeface="微软雅黑" panose="020B0503020204020204" pitchFamily="34" charset="-122"/>
                <a:ea typeface="微软雅黑" panose="020B0503020204020204" pitchFamily="34" charset="-122"/>
              </a:rPr>
              <a:t>充分利用重力或消除重力影响，减少装卸的消耗</a:t>
            </a:r>
          </a:p>
          <a:p>
            <a:pPr>
              <a:lnSpc>
                <a:spcPct val="130000"/>
              </a:lnSpc>
              <a:spcBef>
                <a:spcPts val="0"/>
              </a:spcBef>
              <a:spcAft>
                <a:spcPts val="0"/>
              </a:spcAft>
            </a:pPr>
            <a:r>
              <a:rPr lang="en-US" altLang="zh-CN" sz="2000">
                <a:latin typeface="微软雅黑" panose="020B0503020204020204" pitchFamily="34" charset="-122"/>
                <a:ea typeface="微软雅黑" panose="020B0503020204020204" pitchFamily="34" charset="-122"/>
              </a:rPr>
              <a:t>      在装卸时考虑重力因素，可以利用货物本身的重量，进行有一定落差的装卸，以减少或根本不消耗装卸的动力，这是合理化装卸的重要方式。</a:t>
            </a:r>
          </a:p>
          <a:p>
            <a:pPr>
              <a:lnSpc>
                <a:spcPct val="130000"/>
              </a:lnSpc>
              <a:spcBef>
                <a:spcPts val="0"/>
              </a:spcBef>
              <a:spcAft>
                <a:spcPts val="0"/>
              </a:spcAft>
            </a:pPr>
            <a:r>
              <a:rPr lang="en-US" altLang="zh-CN" sz="2000">
                <a:latin typeface="微软雅黑" panose="020B0503020204020204" pitchFamily="34" charset="-122"/>
                <a:ea typeface="微软雅黑" panose="020B0503020204020204" pitchFamily="34" charset="-122"/>
              </a:rPr>
              <a:t>      在装卸时尽量消除或减弱重力的影响，也能减少装卸劳动的消耗。</a:t>
            </a:r>
          </a:p>
          <a:p>
            <a:pPr>
              <a:lnSpc>
                <a:spcPct val="130000"/>
              </a:lnSpc>
              <a:spcBef>
                <a:spcPts val="0"/>
              </a:spcBef>
              <a:spcAft>
                <a:spcPts val="0"/>
              </a:spcAft>
            </a:pPr>
            <a:r>
              <a:rPr lang="en-US" altLang="zh-CN" sz="2000">
                <a:latin typeface="微软雅黑" panose="020B0503020204020204" pitchFamily="34" charset="-122"/>
                <a:ea typeface="微软雅黑" panose="020B0503020204020204" pitchFamily="34" charset="-122"/>
              </a:rPr>
              <a:t>      在人力装卸时，一装一卸是爆发力的运用。如果还要搬运行走一段距离，体力消耗很大，如果能配合以简单机具，做到“持物不步行”，则可以大大减少装卸劳动量，实现装卸合理化。</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0" y="289155"/>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五、装卸搬运</a:t>
              </a:r>
              <a:r>
                <a:rPr lang="zh-CN" altLang="en-US" b="1" dirty="0" smtClean="0">
                  <a:solidFill>
                    <a:srgbClr val="0474B6"/>
                  </a:solidFill>
                  <a:latin typeface="华文楷体" panose="02010600040101010101" pitchFamily="2" charset="-122"/>
                  <a:ea typeface="华文楷体" panose="02010600040101010101" pitchFamily="2" charset="-122"/>
                  <a:sym typeface="+mn-ea"/>
                </a:rPr>
                <a:t>设备（</a:t>
              </a:r>
              <a:r>
                <a:rPr lang="en-US" altLang="zh-CN" b="1" dirty="0" smtClean="0">
                  <a:solidFill>
                    <a:srgbClr val="0474B6"/>
                  </a:solidFill>
                  <a:latin typeface="华文楷体" panose="02010600040101010101" pitchFamily="2" charset="-122"/>
                  <a:ea typeface="华文楷体" panose="02010600040101010101" pitchFamily="2" charset="-122"/>
                  <a:sym typeface="+mn-ea"/>
                </a:rPr>
                <a:t>16</a:t>
              </a:r>
              <a:r>
                <a:rPr lang="zh-CN" altLang="en-US" b="1" dirty="0" smtClean="0">
                  <a:solidFill>
                    <a:srgbClr val="0474B6"/>
                  </a:solidFill>
                  <a:latin typeface="华文楷体" panose="02010600040101010101" pitchFamily="2" charset="-122"/>
                  <a:ea typeface="华文楷体" panose="02010600040101010101" pitchFamily="2" charset="-122"/>
                  <a:sym typeface="+mn-ea"/>
                </a:rPr>
                <a:t>）  </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01930" y="1059180"/>
            <a:ext cx="8658225" cy="1529715"/>
          </a:xfrm>
          <a:prstGeom prst="rect">
            <a:avLst/>
          </a:prstGeom>
          <a:noFill/>
        </p:spPr>
        <p:txBody>
          <a:bodyPr wrap="square" rtlCol="0" anchor="t">
            <a:spAutoFit/>
          </a:bodyPr>
          <a:lstStyle/>
          <a:p>
            <a:pPr>
              <a:lnSpc>
                <a:spcPct val="130000"/>
              </a:lnSpc>
              <a:spcBef>
                <a:spcPts val="0"/>
              </a:spcBef>
              <a:spcAft>
                <a:spcPts val="0"/>
              </a:spcAft>
            </a:pPr>
            <a:r>
              <a:rPr lang="en-US" altLang="zh-CN" dirty="0"/>
              <a:t>        </a:t>
            </a:r>
            <a:r>
              <a:rPr lang="zh-CN" altLang="en-US" dirty="0">
                <a:latin typeface="微软雅黑" panose="020B0503020204020204" pitchFamily="34" charset="-122"/>
                <a:ea typeface="微软雅黑" panose="020B0503020204020204" pitchFamily="34" charset="-122"/>
              </a:rPr>
              <a:t>装卸搬运设备是指用来搬移、升降和短距离输送物料的设备</a:t>
            </a:r>
          </a:p>
          <a:p>
            <a:pPr algn="just">
              <a:lnSpc>
                <a:spcPct val="130000"/>
              </a:lnSpc>
              <a:spcBef>
                <a:spcPts val="0"/>
              </a:spcBef>
              <a:spcAft>
                <a:spcPts val="0"/>
              </a:spcAft>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装卸搬运设备按照用途和结构可以分为：</a:t>
            </a:r>
            <a:r>
              <a:rPr lang="zh-CN" altLang="en-US" dirty="0">
                <a:solidFill>
                  <a:srgbClr val="0070C0"/>
                </a:solidFill>
                <a:latin typeface="微软雅黑" panose="020B0503020204020204" pitchFamily="34" charset="-122"/>
                <a:ea typeface="微软雅黑" panose="020B0503020204020204" pitchFamily="34" charset="-122"/>
              </a:rPr>
              <a:t>起重机械、输送机械、装卸搬运车辆等</a:t>
            </a:r>
            <a:endParaRPr lang="zh-CN" altLang="en-US" dirty="0">
              <a:latin typeface="微软雅黑" panose="020B0503020204020204" pitchFamily="34" charset="-122"/>
              <a:ea typeface="微软雅黑" panose="020B0503020204020204" pitchFamily="34" charset="-122"/>
            </a:endParaRPr>
          </a:p>
          <a:p>
            <a:pPr algn="just">
              <a:lnSpc>
                <a:spcPct val="130000"/>
              </a:lnSpc>
              <a:spcBef>
                <a:spcPts val="0"/>
              </a:spcBef>
              <a:spcAft>
                <a:spcPts val="0"/>
              </a:spcAft>
            </a:pP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sym typeface="+mn-ea"/>
              </a:rPr>
              <a:t>按照作业性质可以分为：</a:t>
            </a:r>
            <a:r>
              <a:rPr lang="zh-CN" altLang="en-US" dirty="0">
                <a:solidFill>
                  <a:srgbClr val="0070C0"/>
                </a:solidFill>
                <a:latin typeface="微软雅黑" panose="020B0503020204020204" pitchFamily="34" charset="-122"/>
                <a:ea typeface="微软雅黑" panose="020B0503020204020204" pitchFamily="34" charset="-122"/>
                <a:sym typeface="+mn-ea"/>
              </a:rPr>
              <a:t>起重设备、升降设备、连续输送机械、装卸搬运机械</a:t>
            </a:r>
            <a:endParaRPr lang="zh-CN" altLang="en-US" dirty="0">
              <a:latin typeface="微软雅黑" panose="020B0503020204020204" pitchFamily="34" charset="-122"/>
              <a:ea typeface="微软雅黑" panose="020B0503020204020204" pitchFamily="34" charset="-122"/>
            </a:endParaRPr>
          </a:p>
          <a:p>
            <a:pPr algn="just">
              <a:lnSpc>
                <a:spcPct val="130000"/>
              </a:lnSpc>
              <a:spcBef>
                <a:spcPts val="0"/>
              </a:spcBef>
              <a:spcAft>
                <a:spcPts val="0"/>
              </a:spcAft>
            </a:pPr>
            <a:r>
              <a:rPr lang="en-US" altLang="zh-CN" dirty="0">
                <a:latin typeface="微软雅黑" panose="020B0503020204020204" pitchFamily="34" charset="-122"/>
                <a:ea typeface="微软雅黑" panose="020B0503020204020204" pitchFamily="34" charset="-122"/>
              </a:rPr>
              <a:t>                </a:t>
            </a:r>
            <a:endParaRPr lang="zh-CN" altLang="en-US" dirty="0">
              <a:latin typeface="微软雅黑" panose="020B0503020204020204" pitchFamily="34" charset="-122"/>
              <a:ea typeface="微软雅黑" panose="020B0503020204020204" pitchFamily="34" charset="-122"/>
            </a:endParaRPr>
          </a:p>
        </p:txBody>
      </p:sp>
      <p:pic>
        <p:nvPicPr>
          <p:cNvPr id="3" name="图片 2" descr="Q@9@3EX[5B@TJPG1%Z5NJJB"/>
          <p:cNvPicPr>
            <a:picLocks noChangeAspect="1"/>
          </p:cNvPicPr>
          <p:nvPr/>
        </p:nvPicPr>
        <p:blipFill>
          <a:blip r:embed="rId3"/>
          <a:stretch>
            <a:fillRect/>
          </a:stretch>
        </p:blipFill>
        <p:spPr>
          <a:xfrm>
            <a:off x="1764030" y="2649855"/>
            <a:ext cx="1977390" cy="1798955"/>
          </a:xfrm>
          <a:prstGeom prst="rect">
            <a:avLst/>
          </a:prstGeom>
        </p:spPr>
      </p:pic>
      <p:pic>
        <p:nvPicPr>
          <p:cNvPr id="4" name="图片 3" descr="EB[HPA@0@QW`DJX5`492WK3"/>
          <p:cNvPicPr>
            <a:picLocks noChangeAspect="1"/>
          </p:cNvPicPr>
          <p:nvPr/>
        </p:nvPicPr>
        <p:blipFill>
          <a:blip r:embed="rId4"/>
          <a:stretch>
            <a:fillRect/>
          </a:stretch>
        </p:blipFill>
        <p:spPr>
          <a:xfrm>
            <a:off x="4140200" y="2644140"/>
            <a:ext cx="1715770" cy="1810385"/>
          </a:xfrm>
          <a:prstGeom prst="rect">
            <a:avLst/>
          </a:prstGeom>
        </p:spPr>
      </p:pic>
      <p:pic>
        <p:nvPicPr>
          <p:cNvPr id="5" name="图片 4" descr="1}_5W3O4L~P@RPJA%R[9STX"/>
          <p:cNvPicPr>
            <a:picLocks noChangeAspect="1"/>
          </p:cNvPicPr>
          <p:nvPr/>
        </p:nvPicPr>
        <p:blipFill>
          <a:blip r:embed="rId5"/>
          <a:stretch>
            <a:fillRect/>
          </a:stretch>
        </p:blipFill>
        <p:spPr>
          <a:xfrm>
            <a:off x="6444615" y="2571750"/>
            <a:ext cx="1595120" cy="195516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视频学习</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6" name="文本框 5"/>
          <p:cNvSpPr txBox="1"/>
          <p:nvPr/>
        </p:nvSpPr>
        <p:spPr>
          <a:xfrm>
            <a:off x="467544" y="987900"/>
            <a:ext cx="6276975" cy="368300"/>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hlinkClick r:id="rId3"/>
              </a:rPr>
              <a:t>装卸神器大盘点，最前沿的自动化装卸系统都在这儿了！</a:t>
            </a:r>
            <a:endParaRPr lang="zh-CN" altLang="en-US"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23850" y="1419225"/>
            <a:ext cx="7765415" cy="368300"/>
          </a:xfrm>
          <a:prstGeom prst="rect">
            <a:avLst/>
          </a:prstGeom>
          <a:noFill/>
        </p:spPr>
        <p:txBody>
          <a:bodyPr wrap="square" rtlCol="0" anchor="t">
            <a:spAutoFit/>
          </a:bodyPr>
          <a:lstStyle/>
          <a:p>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467544" y="1735297"/>
            <a:ext cx="2540000" cy="368300"/>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hlinkClick r:id="rId4"/>
              </a:rPr>
              <a:t>集装箱是如何装卸的</a:t>
            </a:r>
            <a:endParaRPr lang="zh-CN" altLang="en-US"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395605" y="2931795"/>
            <a:ext cx="2540000" cy="368300"/>
          </a:xfrm>
          <a:prstGeom prst="rect">
            <a:avLst/>
          </a:prstGeom>
          <a:noFill/>
        </p:spPr>
        <p:txBody>
          <a:bodyPr wrap="square" rtlCol="0" anchor="t">
            <a:spAutoFit/>
          </a:bodyPr>
          <a:lstStyle/>
          <a:p>
            <a:endParaRPr lang="zh-CN" altLang="en-US"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454794" y="2509218"/>
            <a:ext cx="4586605" cy="368300"/>
          </a:xfrm>
          <a:prstGeom prst="rect">
            <a:avLst/>
          </a:prstGeom>
          <a:noFill/>
        </p:spPr>
        <p:txBody>
          <a:bodyPr wrap="square" rtlCol="0" anchor="t">
            <a:spAutoFit/>
          </a:bodyPr>
          <a:lstStyle/>
          <a:p>
            <a:r>
              <a:rPr lang="zh-CN" altLang="en-US" dirty="0">
                <a:latin typeface="微软雅黑" panose="020B0503020204020204" pitchFamily="34" charset="-122"/>
                <a:ea typeface="微软雅黑" panose="020B0503020204020204" pitchFamily="34" charset="-122"/>
                <a:hlinkClick r:id="rId5"/>
              </a:rPr>
              <a:t>物料搬运机器人（智能物流机器人）</a:t>
            </a:r>
            <a:endParaRPr lang="zh-CN" altLang="en-US" dirty="0">
              <a:latin typeface="微软雅黑" panose="020B0503020204020204" pitchFamily="34" charset="-122"/>
              <a:ea typeface="微软雅黑" panose="020B0503020204020204" pitchFamily="34" charset="-122"/>
            </a:endParaRPr>
          </a:p>
        </p:txBody>
      </p:sp>
      <p:sp>
        <p:nvSpPr>
          <p:cNvPr id="2" name="矩形 1"/>
          <p:cNvSpPr/>
          <p:nvPr/>
        </p:nvSpPr>
        <p:spPr>
          <a:xfrm>
            <a:off x="465165" y="3132495"/>
            <a:ext cx="7356425" cy="923330"/>
          </a:xfrm>
          <a:prstGeom prst="rect">
            <a:avLst/>
          </a:prstGeom>
        </p:spPr>
        <p:txBody>
          <a:bodyPr wrap="square">
            <a:spAutoFit/>
          </a:bodyPr>
          <a:lstStyle/>
          <a:p>
            <a:r>
              <a:rPr lang="zh-CN" altLang="en-US" dirty="0"/>
              <a:t>通过分析装卸搬运环节中的效率提升案例</a:t>
            </a:r>
            <a:r>
              <a:rPr lang="zh-CN" altLang="en-US" dirty="0" smtClean="0"/>
              <a:t>，技术</a:t>
            </a:r>
            <a:r>
              <a:rPr lang="zh-CN" altLang="en-US" dirty="0"/>
              <a:t>创新对物流行业发展的推动作用。同时，讲解安全操作规程</a:t>
            </a:r>
            <a:r>
              <a:rPr lang="zh-CN" altLang="en-US" dirty="0" smtClean="0"/>
              <a:t>，安全</a:t>
            </a:r>
            <a:r>
              <a:rPr lang="zh-CN" altLang="en-US" dirty="0"/>
              <a:t>意识和</a:t>
            </a:r>
            <a:r>
              <a:rPr lang="zh-CN" altLang="en-US"/>
              <a:t>责任感</a:t>
            </a:r>
            <a:r>
              <a:rPr lang="zh-CN" altLang="en-US" smtClean="0"/>
              <a:t>，个人</a:t>
            </a:r>
            <a:r>
              <a:rPr lang="zh-CN" altLang="en-US" dirty="0"/>
              <a:t>行为对社会安全的影响。</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视频学习</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95536" y="1219200"/>
            <a:ext cx="2757170" cy="368300"/>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cs typeface="微软雅黑" panose="020B0503020204020204" pitchFamily="34" charset="-122"/>
                <a:hlinkClick r:id="rId3"/>
              </a:rPr>
              <a:t>走进科学</a:t>
            </a:r>
            <a:r>
              <a:rPr lang="en-US" altLang="zh-CN" dirty="0">
                <a:latin typeface="微软雅黑" panose="020B0503020204020204" pitchFamily="34" charset="-122"/>
                <a:ea typeface="微软雅黑" panose="020B0503020204020204" pitchFamily="34" charset="-122"/>
                <a:cs typeface="微软雅黑" panose="020B0503020204020204" pitchFamily="34" charset="-122"/>
                <a:hlinkClick r:id="rId3"/>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hlinkClick r:id="rId3"/>
              </a:rPr>
              <a:t>智慧物流</a:t>
            </a:r>
            <a:r>
              <a:rPr lang="en-US" altLang="zh-CN" dirty="0">
                <a:latin typeface="微软雅黑" panose="020B0503020204020204" pitchFamily="34" charset="-122"/>
                <a:ea typeface="微软雅黑" panose="020B0503020204020204" pitchFamily="34" charset="-122"/>
                <a:cs typeface="微软雅黑" panose="020B0503020204020204" pitchFamily="34" charset="-122"/>
                <a:hlinkClick r:id="rId3"/>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hlinkClick r:id="rId3"/>
              </a:rPr>
              <a:t>下</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sym typeface="+mn-ea"/>
                </a:rPr>
                <a:t>思考：</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07950" y="915035"/>
            <a:ext cx="8658225" cy="2448560"/>
          </a:xfrm>
          <a:prstGeom prst="rect">
            <a:avLst/>
          </a:prstGeom>
          <a:noFill/>
        </p:spPr>
        <p:txBody>
          <a:bodyPr wrap="square" rtlCol="0" anchor="t">
            <a:spAutoFit/>
          </a:bodyPr>
          <a:lstStyle/>
          <a:p>
            <a:pPr>
              <a:lnSpc>
                <a:spcPct val="130000"/>
              </a:lnSpc>
              <a:spcBef>
                <a:spcPts val="0"/>
              </a:spcBef>
              <a:spcAft>
                <a:spcPts val="0"/>
              </a:spcAft>
            </a:pP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云南双鹤医药有限公司是北京双鹤这艘“医药航母”部署在西南战区的一艘“战舰”。虽然云南双鹤医药有限公司已形成规模化的产品生产和网络化的市场销售，但</a:t>
            </a:r>
            <a:r>
              <a:rPr lang="en-US" altLang="zh-CN" sz="1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其流通过程中物流管理严重滞后，造成物流成本居高不下，不能形成价格优势，这严重阻碍了物流服务的开拓与发展，成为公司业务发展的“瓶颈”</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a:t>
            </a:r>
          </a:p>
          <a:p>
            <a:pPr>
              <a:lnSpc>
                <a:spcPct val="130000"/>
              </a:lnSpc>
              <a:spcBef>
                <a:spcPts val="0"/>
              </a:spcBef>
              <a:spcAft>
                <a:spcPts val="0"/>
              </a:spcAft>
            </a:pPr>
            <a:r>
              <a:rPr lang="en-US" altLang="zh-CN" sz="1400">
                <a:latin typeface="微软雅黑" panose="020B0503020204020204" pitchFamily="34" charset="-122"/>
                <a:ea typeface="微软雅黑" panose="020B0503020204020204" pitchFamily="34" charset="-122"/>
                <a:cs typeface="微软雅黑" panose="020B0503020204020204" pitchFamily="34" charset="-122"/>
              </a:rPr>
              <a:t>       装卸搬运活动是衔接物流各环节活动正常进行的关键，而云南双鹤恰好忽视了这一点，由于</a:t>
            </a:r>
            <a:r>
              <a:rPr lang="en-US" altLang="zh-CN" sz="1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搬运设备的现代化程度低，只有几个小型货架和手推车，大多数作业仍处于人工作业为主的原始状态，工作效率低，且易损坏物品。另外仓库设计的不合理，造成长距离的搬运。并且库内作业流程混乱，形成重复搬运，大约有70%的无效搬运，这种过多的搬运次数,损坏了商品，也浪费了时间。</a:t>
            </a:r>
          </a:p>
          <a:p>
            <a:pPr>
              <a:lnSpc>
                <a:spcPct val="130000"/>
              </a:lnSpc>
              <a:spcBef>
                <a:spcPts val="0"/>
              </a:spcBef>
              <a:spcAft>
                <a:spcPts val="0"/>
              </a:spcAft>
            </a:pPr>
            <a:r>
              <a:rPr lang="en-US" altLang="zh-CN" sz="1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该案例对你有何启示？？？</a:t>
            </a:r>
          </a:p>
        </p:txBody>
      </p:sp>
      <p:sp>
        <p:nvSpPr>
          <p:cNvPr id="3" name="文本框 2"/>
          <p:cNvSpPr txBox="1"/>
          <p:nvPr/>
        </p:nvSpPr>
        <p:spPr>
          <a:xfrm>
            <a:off x="179705" y="3395345"/>
            <a:ext cx="8413750" cy="1337945"/>
          </a:xfrm>
          <a:prstGeom prst="rect">
            <a:avLst/>
          </a:prstGeom>
          <a:noFill/>
        </p:spPr>
        <p:txBody>
          <a:bodyPr wrap="square" rtlCol="0" anchor="t">
            <a:spAutoFit/>
          </a:bodyPr>
          <a:lstStyle/>
          <a:p>
            <a:pPr>
              <a:lnSpc>
                <a:spcPct val="150000"/>
              </a:lnSpc>
            </a:pP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案例启示:（</a:t>
            </a:r>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装卸搬运合理化的重要性</a:t>
            </a: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a:latin typeface="微软雅黑" panose="020B0503020204020204" pitchFamily="34" charset="-122"/>
                <a:ea typeface="微软雅黑" panose="020B0503020204020204" pitchFamily="34" charset="-122"/>
                <a:cs typeface="微软雅黑" panose="020B0503020204020204" pitchFamily="34" charset="-122"/>
              </a:rPr>
              <a:t>装卸搬运具有“闸门”和“咽喉”的作用，是影响物流活动的重要因素。装卸搬运过程中如何做到省力、省时，如何消除无效搬运，做好上下环节的有效衔接是非常重要的问题！！！</a:t>
            </a:r>
          </a:p>
        </p:txBody>
      </p:sp>
      <p:sp>
        <p:nvSpPr>
          <p:cNvPr id="4" name="五角星 3"/>
          <p:cNvSpPr/>
          <p:nvPr/>
        </p:nvSpPr>
        <p:spPr>
          <a:xfrm>
            <a:off x="179705" y="2931795"/>
            <a:ext cx="360045" cy="360045"/>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57"/>
          <p:cNvSpPr txBox="1">
            <a:spLocks noChangeArrowheads="1"/>
          </p:cNvSpPr>
          <p:nvPr/>
        </p:nvSpPr>
        <p:spPr bwMode="auto">
          <a:xfrm>
            <a:off x="179707" y="339249"/>
            <a:ext cx="63125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微软雅黑" panose="020B0503020204020204" pitchFamily="34" charset="-122"/>
                <a:ea typeface="微软雅黑" panose="020B0503020204020204" pitchFamily="34" charset="-122"/>
                <a:cs typeface="微软雅黑" panose="020B0503020204020204" pitchFamily="34" charset="-122"/>
              </a:rPr>
              <a:t>包装</a:t>
            </a:r>
            <a:r>
              <a:rPr lang="zh-CN" altLang="en-US" b="1" dirty="0">
                <a:solidFill>
                  <a:srgbClr val="0474B6"/>
                </a:solidFill>
                <a:latin typeface="微软雅黑" panose="020B0503020204020204" pitchFamily="34" charset="-122"/>
                <a:ea typeface="微软雅黑" panose="020B0503020204020204" pitchFamily="34" charset="-122"/>
                <a:cs typeface="微软雅黑" panose="020B0503020204020204" pitchFamily="34" charset="-122"/>
              </a:rPr>
              <a:t>保护</a:t>
            </a:r>
            <a:r>
              <a:rPr lang="zh-CN" altLang="en-US" b="1" dirty="0" smtClean="0">
                <a:solidFill>
                  <a:srgbClr val="0474B6"/>
                </a:solidFill>
                <a:latin typeface="微软雅黑" panose="020B0503020204020204" pitchFamily="34" charset="-122"/>
                <a:ea typeface="微软雅黑" panose="020B0503020204020204" pitchFamily="34" charset="-122"/>
                <a:cs typeface="微软雅黑" panose="020B0503020204020204" pitchFamily="34" charset="-122"/>
              </a:rPr>
              <a:t>技术</a:t>
            </a:r>
            <a:endParaRPr lang="zh-CN" altLang="en-US" b="1" dirty="0">
              <a:solidFill>
                <a:srgbClr val="0474B6"/>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extBox 1"/>
          <p:cNvSpPr txBox="1"/>
          <p:nvPr/>
        </p:nvSpPr>
        <p:spPr>
          <a:xfrm>
            <a:off x="243548" y="2571704"/>
            <a:ext cx="1778052" cy="369332"/>
          </a:xfrm>
          <a:prstGeom prst="rect">
            <a:avLst/>
          </a:prstGeom>
          <a:noFill/>
        </p:spPr>
        <p:txBody>
          <a:bodyPr wrap="none" rtlCol="0">
            <a:spAutoFit/>
          </a:bodyPr>
          <a:lstStyle/>
          <a:p>
            <a:pPr algn="r"/>
            <a:r>
              <a:rPr lang="en-US" altLang="zh-CN" b="1" dirty="0" smtClean="0">
                <a:solidFill>
                  <a:srgbClr val="FF0000"/>
                </a:solidFill>
                <a:latin typeface="微软雅黑" panose="020B0503020204020204" pitchFamily="34" charset="-122"/>
                <a:ea typeface="微软雅黑" panose="020B0503020204020204" pitchFamily="34" charset="-122"/>
              </a:rPr>
              <a:t>1.</a:t>
            </a:r>
            <a:r>
              <a:rPr lang="zh-CN" altLang="en-US" b="1" dirty="0" smtClean="0">
                <a:solidFill>
                  <a:srgbClr val="FF0000"/>
                </a:solidFill>
                <a:latin typeface="微软雅黑" panose="020B0503020204020204" pitchFamily="34" charset="-122"/>
                <a:ea typeface="微软雅黑" panose="020B0503020204020204" pitchFamily="34" charset="-122"/>
              </a:rPr>
              <a:t>防潮包装技术</a:t>
            </a:r>
          </a:p>
        </p:txBody>
      </p:sp>
      <p:sp>
        <p:nvSpPr>
          <p:cNvPr id="4" name="TextBox 2"/>
          <p:cNvSpPr txBox="1"/>
          <p:nvPr/>
        </p:nvSpPr>
        <p:spPr>
          <a:xfrm>
            <a:off x="248363" y="4011745"/>
            <a:ext cx="1316386" cy="369332"/>
          </a:xfrm>
          <a:prstGeom prst="rect">
            <a:avLst/>
          </a:prstGeom>
          <a:noFill/>
        </p:spPr>
        <p:txBody>
          <a:bodyPr wrap="none" rtlCol="0">
            <a:spAutoFit/>
          </a:bodyPr>
          <a:lstStyle/>
          <a:p>
            <a:pPr algn="r"/>
            <a:r>
              <a:rPr lang="en-US" altLang="zh-CN" b="1" dirty="0" smtClean="0">
                <a:solidFill>
                  <a:srgbClr val="FF0000"/>
                </a:solidFill>
                <a:latin typeface="微软雅黑" panose="020B0503020204020204" pitchFamily="34" charset="-122"/>
                <a:ea typeface="微软雅黑" panose="020B0503020204020204" pitchFamily="34" charset="-122"/>
              </a:rPr>
              <a:t>2.</a:t>
            </a:r>
            <a:r>
              <a:rPr lang="zh-CN" altLang="en-US" b="1" dirty="0" smtClean="0">
                <a:solidFill>
                  <a:srgbClr val="FF0000"/>
                </a:solidFill>
                <a:latin typeface="微软雅黑" panose="020B0503020204020204" pitchFamily="34" charset="-122"/>
                <a:ea typeface="微软雅黑" panose="020B0503020204020204" pitchFamily="34" charset="-122"/>
              </a:rPr>
              <a:t>防锈包装</a:t>
            </a:r>
          </a:p>
        </p:txBody>
      </p:sp>
      <p:sp>
        <p:nvSpPr>
          <p:cNvPr id="7" name="TextBox 4"/>
          <p:cNvSpPr txBox="1"/>
          <p:nvPr/>
        </p:nvSpPr>
        <p:spPr>
          <a:xfrm>
            <a:off x="5737794" y="3539209"/>
            <a:ext cx="1316386" cy="369332"/>
          </a:xfrm>
          <a:prstGeom prst="rect">
            <a:avLst/>
          </a:prstGeom>
          <a:noFill/>
        </p:spPr>
        <p:txBody>
          <a:bodyPr wrap="none" rtlCol="0">
            <a:spAutoFit/>
          </a:bodyPr>
          <a:lstStyle/>
          <a:p>
            <a:pPr algn="r"/>
            <a:r>
              <a:rPr lang="en-US" altLang="zh-CN" b="1" dirty="0" smtClean="0">
                <a:solidFill>
                  <a:srgbClr val="FF0000"/>
                </a:solidFill>
                <a:latin typeface="微软雅黑" panose="020B0503020204020204" pitchFamily="34" charset="-122"/>
                <a:ea typeface="微软雅黑" panose="020B0503020204020204" pitchFamily="34" charset="-122"/>
              </a:rPr>
              <a:t>4.</a:t>
            </a:r>
            <a:r>
              <a:rPr lang="zh-CN" altLang="en-US" b="1" dirty="0" smtClean="0">
                <a:solidFill>
                  <a:srgbClr val="FF0000"/>
                </a:solidFill>
                <a:latin typeface="微软雅黑" panose="020B0503020204020204" pitchFamily="34" charset="-122"/>
                <a:ea typeface="微软雅黑" panose="020B0503020204020204" pitchFamily="34" charset="-122"/>
              </a:rPr>
              <a:t>防霉包装</a:t>
            </a:r>
          </a:p>
        </p:txBody>
      </p:sp>
      <p:sp>
        <p:nvSpPr>
          <p:cNvPr id="9" name="椭圆 34"/>
          <p:cNvSpPr/>
          <p:nvPr/>
        </p:nvSpPr>
        <p:spPr>
          <a:xfrm rot="16200000">
            <a:off x="3721110" y="218998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white"/>
              </a:solidFill>
              <a:latin typeface="微软雅黑" panose="020B0503020204020204" pitchFamily="34" charset="-122"/>
              <a:ea typeface="微软雅黑" panose="020B0503020204020204" pitchFamily="34" charset="-122"/>
            </a:endParaRPr>
          </a:p>
        </p:txBody>
      </p:sp>
      <p:sp>
        <p:nvSpPr>
          <p:cNvPr id="14" name="椭圆 34"/>
          <p:cNvSpPr/>
          <p:nvPr/>
        </p:nvSpPr>
        <p:spPr>
          <a:xfrm rot="5400000">
            <a:off x="4583471" y="327887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white"/>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rot="16200000">
            <a:off x="3181254" y="3255167"/>
            <a:ext cx="902720" cy="1172844"/>
            <a:chOff x="4020870" y="2194485"/>
            <a:chExt cx="1102258" cy="1432090"/>
          </a:xfrm>
          <a:effectLst>
            <a:outerShdw blurRad="444500" dist="254000" dir="8100000" algn="tr" rotWithShape="0">
              <a:prstClr val="black">
                <a:alpha val="50000"/>
              </a:prstClr>
            </a:outerShdw>
          </a:effectLst>
        </p:grpSpPr>
        <p:sp>
          <p:nvSpPr>
            <p:cNvPr id="1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1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white"/>
                </a:solidFill>
                <a:latin typeface="微软雅黑" panose="020B0503020204020204" pitchFamily="34" charset="-122"/>
                <a:ea typeface="微软雅黑" panose="020B0503020204020204" pitchFamily="34" charset="-122"/>
              </a:endParaRPr>
            </a:p>
          </p:txBody>
        </p:sp>
      </p:grpSp>
      <p:sp>
        <p:nvSpPr>
          <p:cNvPr id="18" name="TextBox 13"/>
          <p:cNvSpPr txBox="1"/>
          <p:nvPr/>
        </p:nvSpPr>
        <p:spPr>
          <a:xfrm>
            <a:off x="5736609" y="3864585"/>
            <a:ext cx="1776730" cy="607695"/>
          </a:xfrm>
          <a:prstGeom prst="rect">
            <a:avLst/>
          </a:prstGeom>
          <a:noFill/>
        </p:spPr>
        <p:txBody>
          <a:bodyPr wrap="none" rtlCol="0">
            <a:spAutoFit/>
          </a:bodyPr>
          <a:lstStyle/>
          <a:p>
            <a:pPr marL="171450" indent="-171450">
              <a:spcBef>
                <a:spcPct val="10000"/>
              </a:spcBef>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满足产品的运销</a:t>
            </a:r>
          </a:p>
          <a:p>
            <a:pPr marL="171450" indent="-171450">
              <a:spcBef>
                <a:spcPct val="10000"/>
              </a:spcBef>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减少费用</a:t>
            </a:r>
          </a:p>
        </p:txBody>
      </p:sp>
      <p:sp>
        <p:nvSpPr>
          <p:cNvPr id="19" name="TextBox 14"/>
          <p:cNvSpPr txBox="1"/>
          <p:nvPr/>
        </p:nvSpPr>
        <p:spPr>
          <a:xfrm>
            <a:off x="-227950" y="2776429"/>
            <a:ext cx="3719830" cy="583565"/>
          </a:xfrm>
          <a:prstGeom prst="rect">
            <a:avLst/>
          </a:prstGeom>
          <a:noFill/>
        </p:spPr>
        <p:txBody>
          <a:bodyPr wrap="none" rtlCol="0">
            <a:spAutoFit/>
          </a:bodyPr>
          <a:lstStyle/>
          <a:p>
            <a:pPr marL="285750" indent="-285750" algn="r">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隔绝空气和水分</a:t>
            </a:r>
          </a:p>
          <a:p>
            <a:pPr marL="285750" indent="-285750" algn="r">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既要防止不足包装又要防止过度包装</a:t>
            </a:r>
          </a:p>
        </p:txBody>
      </p:sp>
      <p:sp>
        <p:nvSpPr>
          <p:cNvPr id="20" name="TextBox 15"/>
          <p:cNvSpPr txBox="1"/>
          <p:nvPr/>
        </p:nvSpPr>
        <p:spPr>
          <a:xfrm>
            <a:off x="1859280" y="3651885"/>
            <a:ext cx="1327150" cy="1149350"/>
          </a:xfrm>
          <a:prstGeom prst="rect">
            <a:avLst/>
          </a:prstGeom>
          <a:noFill/>
        </p:spPr>
        <p:txBody>
          <a:bodyPr wrap="square" rtlCol="0">
            <a:spAutoFit/>
          </a:bodyPr>
          <a:lstStyle/>
          <a:p>
            <a:pPr marL="171450" indent="-171450">
              <a:spcBef>
                <a:spcPct val="10000"/>
              </a:spcBef>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清洗</a:t>
            </a:r>
          </a:p>
          <a:p>
            <a:pPr marL="171450" indent="-171450">
              <a:spcBef>
                <a:spcPct val="10000"/>
              </a:spcBef>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干燥</a:t>
            </a:r>
          </a:p>
          <a:p>
            <a:pPr marL="171450" indent="-171450">
              <a:spcBef>
                <a:spcPct val="10000"/>
              </a:spcBef>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防锈</a:t>
            </a:r>
          </a:p>
          <a:p>
            <a:pPr marL="171450" indent="-171450">
              <a:spcBef>
                <a:spcPct val="10000"/>
              </a:spcBef>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包装</a:t>
            </a:r>
          </a:p>
        </p:txBody>
      </p:sp>
      <p:sp>
        <p:nvSpPr>
          <p:cNvPr id="22" name="TextBox 17"/>
          <p:cNvSpPr txBox="1"/>
          <p:nvPr/>
        </p:nvSpPr>
        <p:spPr>
          <a:xfrm>
            <a:off x="443791" y="1347659"/>
            <a:ext cx="1569660" cy="369332"/>
          </a:xfrm>
          <a:prstGeom prst="rect">
            <a:avLst/>
          </a:prstGeom>
          <a:noFill/>
        </p:spPr>
        <p:txBody>
          <a:bodyPr wrap="none" rtlCol="0">
            <a:spAutoFit/>
          </a:bodyPr>
          <a:lstStyle/>
          <a:p>
            <a:pPr algn="r"/>
            <a:r>
              <a:rPr lang="zh-CN" altLang="en-US" b="1" dirty="0" smtClean="0">
                <a:solidFill>
                  <a:srgbClr val="FF0000"/>
                </a:solidFill>
                <a:latin typeface="微软雅黑" panose="020B0503020204020204" pitchFamily="34" charset="-122"/>
                <a:ea typeface="微软雅黑" panose="020B0503020204020204" pitchFamily="34" charset="-122"/>
              </a:rPr>
              <a:t>运输包装技术</a:t>
            </a:r>
          </a:p>
        </p:txBody>
      </p:sp>
      <p:sp>
        <p:nvSpPr>
          <p:cNvPr id="23" name="TextBox 18"/>
          <p:cNvSpPr txBox="1"/>
          <p:nvPr/>
        </p:nvSpPr>
        <p:spPr>
          <a:xfrm>
            <a:off x="6508389" y="1274842"/>
            <a:ext cx="1778052" cy="369332"/>
          </a:xfrm>
          <a:prstGeom prst="rect">
            <a:avLst/>
          </a:prstGeom>
          <a:noFill/>
        </p:spPr>
        <p:txBody>
          <a:bodyPr wrap="none" rtlCol="0">
            <a:spAutoFit/>
          </a:bodyPr>
          <a:lstStyle/>
          <a:p>
            <a:pPr algn="r"/>
            <a:r>
              <a:rPr lang="en-US" altLang="zh-CN" b="1" dirty="0" smtClean="0">
                <a:solidFill>
                  <a:srgbClr val="FF0000"/>
                </a:solidFill>
                <a:latin typeface="微软雅黑" panose="020B0503020204020204" pitchFamily="34" charset="-122"/>
                <a:ea typeface="微软雅黑" panose="020B0503020204020204" pitchFamily="34" charset="-122"/>
              </a:rPr>
              <a:t>3.</a:t>
            </a:r>
            <a:r>
              <a:rPr lang="zh-CN" altLang="en-US" b="1" dirty="0" smtClean="0">
                <a:solidFill>
                  <a:srgbClr val="FF0000"/>
                </a:solidFill>
                <a:latin typeface="微软雅黑" panose="020B0503020204020204" pitchFamily="34" charset="-122"/>
                <a:ea typeface="微软雅黑" panose="020B0503020204020204" pitchFamily="34" charset="-122"/>
              </a:rPr>
              <a:t>防震包装技术</a:t>
            </a:r>
          </a:p>
        </p:txBody>
      </p:sp>
      <p:sp>
        <p:nvSpPr>
          <p:cNvPr id="24" name="椭圆 34"/>
          <p:cNvSpPr/>
          <p:nvPr/>
        </p:nvSpPr>
        <p:spPr>
          <a:xfrm rot="5400000">
            <a:off x="4631039" y="1434127"/>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1A3F6C"/>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white"/>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rot="16200000">
            <a:off x="3197072" y="1094825"/>
            <a:ext cx="902720" cy="1172844"/>
            <a:chOff x="4020870" y="2194485"/>
            <a:chExt cx="1102258" cy="1432090"/>
          </a:xfrm>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black"/>
                </a:solidFill>
                <a:latin typeface="微软雅黑" panose="020B0503020204020204" pitchFamily="34" charset="-122"/>
                <a:ea typeface="微软雅黑" panose="020B0503020204020204" pitchFamily="34" charset="-122"/>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prstClr val="white"/>
                </a:solidFill>
                <a:latin typeface="微软雅黑" panose="020B0503020204020204" pitchFamily="34" charset="-122"/>
                <a:ea typeface="微软雅黑" panose="020B0503020204020204" pitchFamily="34" charset="-122"/>
              </a:endParaRPr>
            </a:p>
          </p:txBody>
        </p:sp>
      </p:grpSp>
      <p:sp>
        <p:nvSpPr>
          <p:cNvPr id="28" name="TextBox 23"/>
          <p:cNvSpPr txBox="1"/>
          <p:nvPr/>
        </p:nvSpPr>
        <p:spPr>
          <a:xfrm>
            <a:off x="5868302" y="1707654"/>
            <a:ext cx="1776730" cy="1247775"/>
          </a:xfrm>
          <a:prstGeom prst="rect">
            <a:avLst/>
          </a:prstGeom>
          <a:noFill/>
        </p:spPr>
        <p:txBody>
          <a:bodyPr wrap="none" rtlCol="0">
            <a:spAutoFit/>
          </a:bodyPr>
          <a:lstStyle/>
          <a:p>
            <a:pPr marL="171450" indent="-171450">
              <a:lnSpc>
                <a:spcPct val="150000"/>
              </a:lnSpc>
              <a:spcBef>
                <a:spcPct val="10000"/>
              </a:spcBef>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全面缓冲包装</a:t>
            </a:r>
          </a:p>
          <a:p>
            <a:pPr marL="171450" indent="-171450">
              <a:lnSpc>
                <a:spcPct val="150000"/>
              </a:lnSpc>
              <a:spcBef>
                <a:spcPct val="10000"/>
              </a:spcBef>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部分缓冲包装</a:t>
            </a:r>
          </a:p>
          <a:p>
            <a:pPr marL="171450" indent="-171450">
              <a:lnSpc>
                <a:spcPct val="150000"/>
              </a:lnSpc>
              <a:spcBef>
                <a:spcPct val="10000"/>
              </a:spcBef>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悬浮式缓冲包装</a:t>
            </a:r>
            <a:endParaRPr lang="zh-CN" altLang="en-US" sz="1600" b="1" dirty="0">
              <a:solidFill>
                <a:srgbClr val="C00000"/>
              </a:solidFill>
              <a:latin typeface="微软雅黑" panose="020B0503020204020204" pitchFamily="34" charset="-122"/>
              <a:ea typeface="微软雅黑" panose="020B0503020204020204" pitchFamily="34" charset="-122"/>
              <a:sym typeface="+mn-ea"/>
            </a:endParaRPr>
          </a:p>
        </p:txBody>
      </p:sp>
      <p:sp>
        <p:nvSpPr>
          <p:cNvPr id="29" name="TextBox 24"/>
          <p:cNvSpPr txBox="1"/>
          <p:nvPr/>
        </p:nvSpPr>
        <p:spPr>
          <a:xfrm>
            <a:off x="323969" y="1635347"/>
            <a:ext cx="2386330" cy="607695"/>
          </a:xfrm>
          <a:prstGeom prst="rect">
            <a:avLst/>
          </a:prstGeom>
          <a:noFill/>
        </p:spPr>
        <p:txBody>
          <a:bodyPr wrap="none" rtlCol="0">
            <a:spAutoFit/>
          </a:bodyPr>
          <a:lstStyle/>
          <a:p>
            <a:pPr marL="171450" indent="-171450">
              <a:spcBef>
                <a:spcPct val="10000"/>
              </a:spcBef>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一根据产品的不同形态</a:t>
            </a:r>
          </a:p>
          <a:p>
            <a:pPr marL="171450" indent="-171450">
              <a:spcBef>
                <a:spcPct val="10000"/>
              </a:spcBef>
              <a:buFont typeface="Wingdings" panose="05000000000000000000" charset="0"/>
              <a:buChar char=""/>
              <a:defRPr/>
            </a:pPr>
            <a:r>
              <a:rPr lang="zh-CN" altLang="en-US" sz="1600" b="1" dirty="0">
                <a:solidFill>
                  <a:prstClr val="black"/>
                </a:solidFill>
                <a:latin typeface="微软雅黑" panose="020B0503020204020204" pitchFamily="34" charset="-122"/>
                <a:ea typeface="微软雅黑" panose="020B0503020204020204" pitchFamily="34" charset="-122"/>
                <a:sym typeface="+mn-ea"/>
              </a:rPr>
              <a:t>二针对产品的不同特性</a:t>
            </a:r>
          </a:p>
        </p:txBody>
      </p:sp>
      <p:sp>
        <p:nvSpPr>
          <p:cNvPr id="30" name="KSO_Shape"/>
          <p:cNvSpPr/>
          <p:nvPr/>
        </p:nvSpPr>
        <p:spPr bwMode="auto">
          <a:xfrm>
            <a:off x="3517576" y="146183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C00000"/>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31" name="KSO_Shape"/>
          <p:cNvSpPr/>
          <p:nvPr/>
        </p:nvSpPr>
        <p:spPr bwMode="auto">
          <a:xfrm>
            <a:off x="4077369" y="251228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32" name="KSO_Shape"/>
          <p:cNvSpPr/>
          <p:nvPr/>
        </p:nvSpPr>
        <p:spPr bwMode="auto">
          <a:xfrm>
            <a:off x="3512505" y="362167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33" name="KSO_Shape"/>
          <p:cNvSpPr/>
          <p:nvPr/>
        </p:nvSpPr>
        <p:spPr bwMode="auto">
          <a:xfrm>
            <a:off x="4640391" y="1860541"/>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
        <p:nvSpPr>
          <p:cNvPr id="35" name="KSO_Shape"/>
          <p:cNvSpPr/>
          <p:nvPr/>
        </p:nvSpPr>
        <p:spPr>
          <a:xfrm>
            <a:off x="4667772" y="362991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2000"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18579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588224" y="6324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51920" y="2075021"/>
            <a:ext cx="4487366" cy="1361270"/>
          </a:xfrm>
          <a:prstGeom prst="rect">
            <a:avLst/>
          </a:prstGeom>
        </p:spPr>
        <p:txBody>
          <a:bodyPr vert="horz" wrap="square" lIns="0" tIns="123825" rIns="0" bIns="0" rtlCol="0">
            <a:spAutoFit/>
          </a:bodyPr>
          <a:lstStyle/>
          <a:p>
            <a:pPr algn="ctr" defTabSz="685800">
              <a:spcBef>
                <a:spcPts val="975"/>
              </a:spcBef>
            </a:pPr>
            <a:r>
              <a:rPr lang="zh-CN" altLang="en-US" sz="3600" b="1" dirty="0">
                <a:solidFill>
                  <a:srgbClr val="32859A"/>
                </a:solidFill>
                <a:latin typeface="微软雅黑" panose="020B0503020204020204" pitchFamily="34" charset="-122"/>
                <a:ea typeface="微软雅黑" panose="020B0503020204020204" pitchFamily="34" charset="-122"/>
                <a:cs typeface="微软雅黑"/>
              </a:rPr>
              <a:t>学习</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情境二：</a:t>
            </a:r>
            <a:r>
              <a:rPr lang="zh-CN" altLang="en-US" sz="3600" b="1" dirty="0">
                <a:solidFill>
                  <a:srgbClr val="32859A"/>
                </a:solidFill>
                <a:latin typeface="微软雅黑" panose="020B0503020204020204" pitchFamily="34" charset="-122"/>
                <a:ea typeface="微软雅黑" panose="020B0503020204020204" pitchFamily="34" charset="-122"/>
                <a:cs typeface="微软雅黑"/>
              </a:rPr>
              <a:t>物流</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的</a:t>
            </a:r>
            <a:endParaRPr lang="en-US" altLang="zh-CN" sz="3600" b="1" dirty="0" smtClean="0">
              <a:solidFill>
                <a:srgbClr val="32859A"/>
              </a:solidFill>
              <a:latin typeface="微软雅黑" panose="020B0503020204020204" pitchFamily="34" charset="-122"/>
              <a:ea typeface="微软雅黑" panose="020B0503020204020204" pitchFamily="34" charset="-122"/>
              <a:cs typeface="微软雅黑"/>
            </a:endParaRPr>
          </a:p>
          <a:p>
            <a:pPr algn="ctr" defTabSz="685800">
              <a:spcBef>
                <a:spcPts val="975"/>
              </a:spcBef>
            </a:pP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功能要素</a:t>
            </a:r>
            <a:endParaRPr lang="zh-CN" altLang="en-US" sz="3600" b="1" dirty="0">
              <a:solidFill>
                <a:srgbClr val="32859A"/>
              </a:solidFill>
              <a:latin typeface="微软雅黑" panose="020B0503020204020204" pitchFamily="34" charset="-122"/>
              <a:ea typeface="微软雅黑" panose="020B0503020204020204" pitchFamily="34" charset="-122"/>
              <a:cs typeface="微软雅黑"/>
            </a:endParaRPr>
          </a:p>
        </p:txBody>
      </p:sp>
    </p:spTree>
    <p:extLst>
      <p:ext uri="{BB962C8B-B14F-4D97-AF65-F5344CB8AC3E}">
        <p14:creationId xmlns:p14="http://schemas.microsoft.com/office/powerpoint/2010/main" val="34154542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smtClean="0">
                <a:latin typeface="微软雅黑" panose="020B0503020204020204" pitchFamily="34" charset="-122"/>
                <a:ea typeface="微软雅黑" panose="020B0503020204020204" pitchFamily="34" charset="-122"/>
                <a:cs typeface="Times New Roman"/>
              </a:rPr>
              <a:t>任务二</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3433126" y="2450924"/>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smtClean="0">
                <a:solidFill>
                  <a:srgbClr val="FFFFFF"/>
                </a:solidFill>
                <a:latin typeface="微软雅黑" panose="020B0503020204020204" pitchFamily="34" charset="-122"/>
                <a:ea typeface="微软雅黑" panose="020B0503020204020204" pitchFamily="34" charset="-122"/>
                <a:cs typeface="微软雅黑"/>
              </a:rPr>
              <a:t>物流</a:t>
            </a:r>
            <a:r>
              <a:rPr lang="zh-CN" altLang="en-US" sz="4500" dirty="0">
                <a:solidFill>
                  <a:srgbClr val="FFFFFF"/>
                </a:solidFill>
                <a:latin typeface="微软雅黑" panose="020B0503020204020204" pitchFamily="34" charset="-122"/>
                <a:ea typeface="微软雅黑" panose="020B0503020204020204" pitchFamily="34" charset="-122"/>
                <a:cs typeface="微软雅黑"/>
              </a:rPr>
              <a:t>装卸</a:t>
            </a:r>
            <a:endParaRPr sz="4500" dirty="0">
              <a:solidFill>
                <a:prstClr val="black"/>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15122650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90" y="915035"/>
            <a:ext cx="6026150" cy="2539157"/>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）了解装卸功能的概念和特点</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）了解装卸搬运的设备</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）了解装卸搬运的作业方法</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4</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）掌握装卸搬运合理化的内容</a:t>
            </a:r>
          </a:p>
          <a:p>
            <a:pPr marL="814070">
              <a:lnSpc>
                <a:spcPts val="2700"/>
              </a:lnSpc>
            </a:pP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151962" y="2717010"/>
            <a:ext cx="5309128" cy="938719"/>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p>
          <a:p>
            <a:pPr>
              <a:lnSpc>
                <a:spcPts val="30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能够正确认识装卸搬运合理化</a:t>
            </a: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99581" y="3548622"/>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树立合理选择装卸搬运</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方式的意识</a:t>
            </a:r>
          </a:p>
        </p:txBody>
      </p:sp>
      <p:sp>
        <p:nvSpPr>
          <p:cNvPr id="16" name="文本框 15"/>
          <p:cNvSpPr txBox="1"/>
          <p:nvPr/>
        </p:nvSpPr>
        <p:spPr>
          <a:xfrm>
            <a:off x="6429006" y="1442493"/>
            <a:ext cx="2331720" cy="2862322"/>
          </a:xfrm>
          <a:prstGeom prst="rect">
            <a:avLst/>
          </a:prstGeom>
          <a:noFill/>
        </p:spPr>
        <p:txBody>
          <a:bodyPr wrap="squar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rPr>
              <a:t>合理的选择装卸搬运设备</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prstClr val="black"/>
                </a:solidFill>
                <a:latin typeface="微软雅黑" panose="020B0503020204020204" pitchFamily="34" charset="-122"/>
                <a:ea typeface="微软雅黑" panose="020B0503020204020204" pitchFamily="34" charset="-122"/>
              </a:rPr>
              <a:t>难点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sym typeface="+mn-ea"/>
              </a:rPr>
              <a:t>装卸搬运设合理化的措施</a:t>
            </a:r>
          </a:p>
        </p:txBody>
      </p:sp>
    </p:spTree>
    <p:extLst>
      <p:ext uri="{BB962C8B-B14F-4D97-AF65-F5344CB8AC3E}">
        <p14:creationId xmlns:p14="http://schemas.microsoft.com/office/powerpoint/2010/main" val="3772439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案例引入</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01930" y="915035"/>
            <a:ext cx="8543290" cy="3461385"/>
          </a:xfrm>
          <a:prstGeom prst="rect">
            <a:avLst/>
          </a:prstGeom>
          <a:noFill/>
        </p:spPr>
        <p:txBody>
          <a:bodyPr wrap="square" rtlCol="0" anchor="t">
            <a:spAutoFit/>
          </a:bodyPr>
          <a:lstStyle/>
          <a:p>
            <a:pPr>
              <a:lnSpc>
                <a:spcPct val="150000"/>
              </a:lnSpc>
            </a:pP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b="1" dirty="0">
                <a:latin typeface="微软雅黑" panose="020B0503020204020204" pitchFamily="34" charset="-122"/>
                <a:ea typeface="微软雅黑" panose="020B0503020204020204" pitchFamily="34" charset="-122"/>
                <a:cs typeface="微软雅黑" panose="020B0503020204020204" pitchFamily="34" charset="-122"/>
              </a:rPr>
              <a:t>在物流过程中，装卸搬运活动是不断出现和反复进行的，它出现的频率高于其它各项物流活动，每次装卸搬运活动都要花费很长时间，所以往往成为决定物流速度的关键，请看下面几组数据。</a:t>
            </a:r>
          </a:p>
          <a:p>
            <a:pPr>
              <a:lnSpc>
                <a:spcPct val="150000"/>
              </a:lnSpc>
            </a:pPr>
            <a:r>
              <a:rPr lang="zh-CN" sz="16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1</a:t>
            </a:r>
            <a:r>
              <a:rPr lang="zh-CN" sz="1600" dirty="0">
                <a:latin typeface="微软雅黑" panose="020B0503020204020204" pitchFamily="34" charset="-122"/>
                <a:ea typeface="微软雅黑" panose="020B0503020204020204" pitchFamily="34" charset="-122"/>
                <a:cs typeface="微软雅黑" panose="020B0503020204020204" pitchFamily="34" charset="-122"/>
              </a:rPr>
              <a:t>）</a:t>
            </a:r>
            <a:r>
              <a:rPr sz="1600" dirty="0">
                <a:latin typeface="微软雅黑" panose="020B0503020204020204" pitchFamily="34" charset="-122"/>
                <a:ea typeface="微软雅黑" panose="020B0503020204020204" pitchFamily="34" charset="-122"/>
                <a:cs typeface="微软雅黑" panose="020B0503020204020204" pitchFamily="34" charset="-122"/>
              </a:rPr>
              <a:t>据我国物流部门统计，火车货运以500公里为分歧点，运距超过500公里，运输在途时间多于起止的装卸搬运时时间;运距低于500公里，装卸搬运时间则超过实际运输时间。</a:t>
            </a:r>
          </a:p>
          <a:p>
            <a:pPr>
              <a:lnSpc>
                <a:spcPct val="150000"/>
              </a:lnSpc>
            </a:pPr>
            <a:r>
              <a:rPr lang="zh-CN" sz="16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2</a:t>
            </a:r>
            <a:r>
              <a:rPr lang="zh-CN" sz="1600" dirty="0">
                <a:latin typeface="微软雅黑" panose="020B0503020204020204" pitchFamily="34" charset="-122"/>
                <a:ea typeface="微软雅黑" panose="020B0503020204020204" pitchFamily="34" charset="-122"/>
                <a:cs typeface="微软雅黑" panose="020B0503020204020204" pitchFamily="34" charset="-122"/>
              </a:rPr>
              <a:t>）</a:t>
            </a:r>
            <a:r>
              <a:rPr sz="1600" dirty="0" smtClean="0">
                <a:latin typeface="微软雅黑" panose="020B0503020204020204" pitchFamily="34" charset="-122"/>
                <a:ea typeface="微软雅黑" panose="020B0503020204020204" pitchFamily="34" charset="-122"/>
                <a:cs typeface="微软雅黑" panose="020B0503020204020204" pitchFamily="34" charset="-122"/>
              </a:rPr>
              <a:t>美国与日本之间远洋船运</a:t>
            </a:r>
            <a:r>
              <a:rPr sz="1600" dirty="0">
                <a:latin typeface="微软雅黑" panose="020B0503020204020204" pitchFamily="34" charset="-122"/>
                <a:ea typeface="微软雅黑" panose="020B0503020204020204" pitchFamily="34" charset="-122"/>
                <a:cs typeface="微软雅黑" panose="020B0503020204020204" pitchFamily="34" charset="-122"/>
              </a:rPr>
              <a:t>，一个往返需25天，其中运输时间13天，装卸搬运时间12天。</a:t>
            </a:r>
          </a:p>
          <a:p>
            <a:pPr>
              <a:lnSpc>
                <a:spcPct val="150000"/>
              </a:lnSpc>
            </a:pPr>
            <a:r>
              <a:rPr lang="zh-CN" sz="16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3</a:t>
            </a:r>
            <a:r>
              <a:rPr lang="zh-CN" sz="1600" dirty="0">
                <a:latin typeface="微软雅黑" panose="020B0503020204020204" pitchFamily="34" charset="-122"/>
                <a:ea typeface="微软雅黑" panose="020B0503020204020204" pitchFamily="34" charset="-122"/>
                <a:cs typeface="微软雅黑" panose="020B0503020204020204" pitchFamily="34" charset="-122"/>
              </a:rPr>
              <a:t>）</a:t>
            </a:r>
            <a:r>
              <a:rPr sz="1600" dirty="0">
                <a:latin typeface="微软雅黑" panose="020B0503020204020204" pitchFamily="34" charset="-122"/>
                <a:ea typeface="微软雅黑" panose="020B0503020204020204" pitchFamily="34" charset="-122"/>
                <a:cs typeface="微软雅黑" panose="020B0503020204020204" pitchFamily="34" charset="-122"/>
              </a:rPr>
              <a:t>据我国对生产物流的统计，机械工厂每生产1吨成品，需进行252吨次的装卸搬运，其成本为加工成本的15．5%。</a:t>
            </a:r>
          </a:p>
          <a:p>
            <a:pPr>
              <a:lnSpc>
                <a:spcPct val="150000"/>
              </a:lnSpc>
            </a:pPr>
            <a:r>
              <a:rPr lang="en-US" sz="1600" b="1" dirty="0">
                <a:latin typeface="微软雅黑" panose="020B0503020204020204" pitchFamily="34" charset="-122"/>
                <a:ea typeface="微软雅黑" panose="020B0503020204020204" pitchFamily="34" charset="-122"/>
                <a:cs typeface="微软雅黑" panose="020B0503020204020204" pitchFamily="34" charset="-122"/>
              </a:rPr>
              <a:t>        </a:t>
            </a:r>
            <a:r>
              <a:rPr sz="1600" b="1" dirty="0" err="1">
                <a:latin typeface="微软雅黑" panose="020B0503020204020204" pitchFamily="34" charset="-122"/>
                <a:ea typeface="微软雅黑" panose="020B0503020204020204" pitchFamily="34" charset="-122"/>
                <a:cs typeface="微软雅黑" panose="020B0503020204020204" pitchFamily="34" charset="-122"/>
              </a:rPr>
              <a:t>这说明了什么呢</a:t>
            </a:r>
            <a:r>
              <a:rPr sz="1600" b="1" dirty="0">
                <a:latin typeface="微软雅黑" panose="020B0503020204020204" pitchFamily="34" charset="-122"/>
                <a:ea typeface="微软雅黑" panose="020B0503020204020204" pitchFamily="34" charset="-122"/>
                <a:cs typeface="微软雅黑" panose="020B0503020204020204" pitchFamily="34" charset="-122"/>
              </a:rPr>
              <a:t>?</a:t>
            </a:r>
            <a:endParaRPr sz="16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483768" y="4246245"/>
            <a:ext cx="4526280" cy="506730"/>
          </a:xfrm>
          <a:prstGeom prst="rect">
            <a:avLst/>
          </a:prstGeom>
          <a:noFill/>
        </p:spPr>
        <p:txBody>
          <a:bodyPr wrap="none" rtlCol="0" anchor="t">
            <a:spAutoFit/>
          </a:bodyPr>
          <a:lstStyle/>
          <a:p>
            <a:pPr>
              <a:lnSpc>
                <a:spcPct val="150000"/>
              </a:lnSpc>
            </a:pPr>
            <a:r>
              <a:rPr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装卸搬运是影响物流效率和效益的重要环节</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案例引入</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201930" y="843280"/>
            <a:ext cx="8543290" cy="1983740"/>
          </a:xfrm>
          <a:prstGeom prst="rect">
            <a:avLst/>
          </a:prstGeom>
          <a:noFill/>
        </p:spPr>
        <p:txBody>
          <a:bodyPr wrap="square" rtlCol="0" anchor="t">
            <a:spAutoFit/>
          </a:bodyPr>
          <a:lstStyle/>
          <a:p>
            <a:pPr>
              <a:lnSpc>
                <a:spcPct val="150000"/>
              </a:lnSpc>
            </a:pP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我国铁路运输的始发和到达的装卸搬运作业费大致占总运费的20%左右，船运占40%左右。并且，进行装卸搬运操作时往往需要接触货物，容易造成货物破损、散失、损耗、混合等损失，例如袋装水泥纸袋破损和水泥散失主要发生在装卸过程中;玻璃、机械、器皿、煤炭等产品在装卸时最容易造成损失。因此，装卸搬运也是决定物流效益的重要环节之一。</a:t>
            </a:r>
          </a:p>
          <a:p>
            <a:pPr>
              <a:lnSpc>
                <a:spcPct val="150000"/>
              </a:lnSpc>
            </a:pPr>
            <a:r>
              <a:rPr lang="en-US" altLang="zh-CN" sz="16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600" b="1"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这又说明了什么呢</a:t>
            </a:r>
            <a:r>
              <a:rPr lang="zh-CN" altLang="en-US" sz="16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2" name="文本框 1"/>
          <p:cNvSpPr txBox="1"/>
          <p:nvPr/>
        </p:nvSpPr>
        <p:spPr>
          <a:xfrm>
            <a:off x="179705" y="3435350"/>
            <a:ext cx="8724900" cy="1198880"/>
          </a:xfrm>
          <a:prstGeom prst="rect">
            <a:avLst/>
          </a:prstGeom>
          <a:noFill/>
        </p:spPr>
        <p:txBody>
          <a:bodyPr wrap="square" rtlCol="0" anchor="t">
            <a:spAutoFit/>
          </a:bodyPr>
          <a:lstStyle/>
          <a:p>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案例启示:</a:t>
            </a:r>
          </a:p>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装卸搬运是影响物流效率、提升物流效益的重要环节之一。了解装卸搬运的特点、原则，认识装卸搬运常用的设施设备对于有效进行装卸搬运作业有着重要意义。</a:t>
            </a:r>
            <a:r>
              <a:rPr lang="zh-CN" altLang="en-US"/>
              <a:t>  </a:t>
            </a:r>
          </a:p>
        </p:txBody>
      </p:sp>
      <p:sp>
        <p:nvSpPr>
          <p:cNvPr id="4" name="文本框 3"/>
          <p:cNvSpPr txBox="1"/>
          <p:nvPr/>
        </p:nvSpPr>
        <p:spPr>
          <a:xfrm>
            <a:off x="683895" y="2863215"/>
            <a:ext cx="4754880" cy="368300"/>
          </a:xfrm>
          <a:prstGeom prst="rect">
            <a:avLst/>
          </a:prstGeom>
          <a:noFill/>
        </p:spPr>
        <p:txBody>
          <a:bodyPr wrap="none" rtlCol="0" anchor="t">
            <a:spAutoFit/>
          </a:bodyPr>
          <a:lstStyle/>
          <a:p>
            <a:r>
              <a:rPr lang="zh-CN" altLang="en-US">
                <a:latin typeface="微软雅黑" panose="020B0503020204020204" pitchFamily="34" charset="-122"/>
                <a:ea typeface="微软雅黑" panose="020B0503020204020204" pitchFamily="34" charset="-122"/>
                <a:sym typeface="+mn-ea"/>
              </a:rPr>
              <a:t>装卸搬运费用在物流成本中所占的比重也较高</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一、装卸的</a:t>
              </a:r>
              <a:r>
                <a:rPr lang="zh-CN" altLang="en-US" b="1" dirty="0" smtClean="0">
                  <a:solidFill>
                    <a:srgbClr val="0474B6"/>
                  </a:solidFill>
                  <a:latin typeface="华文楷体" panose="02010600040101010101" pitchFamily="2" charset="-122"/>
                  <a:ea typeface="华文楷体" panose="02010600040101010101" pitchFamily="2" charset="-122"/>
                  <a:sym typeface="+mn-ea"/>
                </a:rPr>
                <a:t>概念（</a:t>
              </a:r>
              <a:r>
                <a:rPr lang="en-US" altLang="zh-CN" b="1" dirty="0" smtClean="0">
                  <a:solidFill>
                    <a:srgbClr val="0474B6"/>
                  </a:solidFill>
                  <a:latin typeface="华文楷体" panose="02010600040101010101" pitchFamily="2" charset="-122"/>
                  <a:ea typeface="华文楷体" panose="02010600040101010101" pitchFamily="2" charset="-122"/>
                  <a:sym typeface="+mn-ea"/>
                </a:rPr>
                <a:t>8</a:t>
              </a:r>
              <a:r>
                <a:rPr lang="zh-CN" altLang="en-US" b="1" dirty="0" smtClean="0">
                  <a:solidFill>
                    <a:srgbClr val="0474B6"/>
                  </a:solidFill>
                  <a:latin typeface="华文楷体" panose="02010600040101010101" pitchFamily="2" charset="-122"/>
                  <a:ea typeface="华文楷体" panose="02010600040101010101" pitchFamily="2" charset="-122"/>
                  <a:sym typeface="+mn-ea"/>
                </a:rPr>
                <a:t>）  </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323215" y="1203960"/>
            <a:ext cx="4868545" cy="3415030"/>
          </a:xfrm>
          <a:prstGeom prst="rect">
            <a:avLst/>
          </a:prstGeom>
          <a:noFill/>
        </p:spPr>
        <p:txBody>
          <a:bodyPr wrap="square" rtlCol="0" anchor="t">
            <a:spAutoFit/>
          </a:bodyPr>
          <a:lstStyle/>
          <a:p>
            <a:pPr>
              <a:lnSpc>
                <a:spcPct val="150000"/>
              </a:lnSpc>
            </a:pPr>
            <a:r>
              <a:rPr lang="en-US" dirty="0">
                <a:latin typeface="微软雅黑" panose="020B0503020204020204" pitchFamily="34" charset="-122"/>
                <a:ea typeface="微软雅黑" panose="020B0503020204020204" pitchFamily="34" charset="-122"/>
                <a:cs typeface="微软雅黑" panose="020B0503020204020204" pitchFamily="34" charset="-122"/>
              </a:rPr>
              <a:t>       </a:t>
            </a:r>
            <a:r>
              <a:rPr dirty="0" err="1">
                <a:latin typeface="微软雅黑" panose="020B0503020204020204" pitchFamily="34" charset="-122"/>
                <a:ea typeface="微软雅黑" panose="020B0503020204020204" pitchFamily="34" charset="-122"/>
                <a:cs typeface="微软雅黑" panose="020B0503020204020204" pitchFamily="34" charset="-122"/>
              </a:rPr>
              <a:t>装卸是指物品在指定地点以人力或机械装入运输设备或卸下的活动</a:t>
            </a:r>
            <a:r>
              <a:rPr dirty="0">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lang="en-US" dirty="0">
                <a:latin typeface="微软雅黑" panose="020B0503020204020204" pitchFamily="34" charset="-122"/>
                <a:ea typeface="微软雅黑" panose="020B0503020204020204" pitchFamily="34" charset="-122"/>
                <a:cs typeface="微软雅黑" panose="020B0503020204020204" pitchFamily="34" charset="-122"/>
              </a:rPr>
              <a:t>       </a:t>
            </a:r>
            <a:r>
              <a:rPr dirty="0">
                <a:latin typeface="微软雅黑" panose="020B0503020204020204" pitchFamily="34" charset="-122"/>
                <a:ea typeface="微软雅黑" panose="020B0503020204020204" pitchFamily="34" charset="-122"/>
                <a:cs typeface="微软雅黑" panose="020B0503020204020204" pitchFamily="34" charset="-122"/>
              </a:rPr>
              <a:t>装卸是物流系统的一个重要构成要素。物流系统中装卸作业所占的比重较大，装卸作业的好坏不仅影响物流成本，还与物流工作质量是否满足客户的服务要求密切相关。</a:t>
            </a:r>
          </a:p>
          <a:p>
            <a:pPr>
              <a:lnSpc>
                <a:spcPct val="150000"/>
              </a:lnSpc>
            </a:pPr>
            <a:r>
              <a:rPr lang="en-US" dirty="0">
                <a:latin typeface="微软雅黑" panose="020B0503020204020204" pitchFamily="34" charset="-122"/>
                <a:ea typeface="微软雅黑" panose="020B0503020204020204" pitchFamily="34" charset="-122"/>
                <a:cs typeface="微软雅黑" panose="020B0503020204020204" pitchFamily="34" charset="-122"/>
              </a:rPr>
              <a:t>       </a:t>
            </a:r>
            <a:r>
              <a:rPr dirty="0" err="1">
                <a:latin typeface="微软雅黑" panose="020B0503020204020204" pitchFamily="34" charset="-122"/>
                <a:ea typeface="微软雅黑" panose="020B0503020204020204" pitchFamily="34" charset="-122"/>
                <a:cs typeface="微软雅黑" panose="020B0503020204020204" pitchFamily="34" charset="-122"/>
              </a:rPr>
              <a:t>因此装卸作业的合理化是物流管理的重要内容之一</a:t>
            </a:r>
            <a:r>
              <a:rPr dirty="0">
                <a:latin typeface="微软雅黑" panose="020B0503020204020204" pitchFamily="34" charset="-122"/>
                <a:ea typeface="微软雅黑" panose="020B0503020204020204" pitchFamily="34" charset="-122"/>
                <a:cs typeface="微软雅黑" panose="020B0503020204020204" pitchFamily="34" charset="-122"/>
              </a:rPr>
              <a:t>。</a:t>
            </a:r>
          </a:p>
        </p:txBody>
      </p:sp>
      <p:pic>
        <p:nvPicPr>
          <p:cNvPr id="2" name="图片 1" descr="7WUVZM)HC8B8%NCU]EL[ZD4"/>
          <p:cNvPicPr>
            <a:picLocks noChangeAspect="1"/>
          </p:cNvPicPr>
          <p:nvPr/>
        </p:nvPicPr>
        <p:blipFill>
          <a:blip r:embed="rId3"/>
          <a:stretch>
            <a:fillRect/>
          </a:stretch>
        </p:blipFill>
        <p:spPr>
          <a:xfrm>
            <a:off x="5292090" y="1779905"/>
            <a:ext cx="3442335" cy="222885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二、装卸作业的类别</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graphicFrame>
        <p:nvGraphicFramePr>
          <p:cNvPr id="7" name="图示 6"/>
          <p:cNvGraphicFramePr/>
          <p:nvPr>
            <p:extLst>
              <p:ext uri="{D42A27DB-BD31-4B8C-83A1-F6EECF244321}">
                <p14:modId xmlns:p14="http://schemas.microsoft.com/office/powerpoint/2010/main" val="239664594"/>
              </p:ext>
            </p:extLst>
          </p:nvPr>
        </p:nvGraphicFramePr>
        <p:xfrm>
          <a:off x="1259840" y="1059180"/>
          <a:ext cx="6163945" cy="33000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JjYjAwOGFlNzdiMjk5NDU3ZGQwNzIyYjY2N2UyMDcifQ=="/>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852a6e36-b508-40a9-a4e0-bcf56b30324c}"/>
  <p:tag name="TABLE_ENDDRAG_ORIGIN_RECT" val="688*237"/>
  <p:tag name="TABLE_ENDDRAG_RECT" val="46*83*688*237"/>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4.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5.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8.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9.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TotalTime>
  <Words>979</Words>
  <Application>Microsoft Office PowerPoint</Application>
  <PresentationFormat>全屏显示(16:9)</PresentationFormat>
  <Paragraphs>122</Paragraphs>
  <Slides>19</Slides>
  <Notes>16</Notes>
  <HiddenSlides>0</HiddenSlides>
  <MMClips>0</MMClips>
  <ScaleCrop>false</ScaleCrop>
  <HeadingPairs>
    <vt:vector size="6" baseType="variant">
      <vt:variant>
        <vt:lpstr>已用的字体</vt:lpstr>
      </vt:variant>
      <vt:variant>
        <vt:i4>10</vt:i4>
      </vt:variant>
      <vt:variant>
        <vt:lpstr>主题</vt:lpstr>
      </vt:variant>
      <vt:variant>
        <vt:i4>6</vt:i4>
      </vt:variant>
      <vt:variant>
        <vt:lpstr>幻灯片标题</vt:lpstr>
      </vt:variant>
      <vt:variant>
        <vt:i4>19</vt:i4>
      </vt:variant>
    </vt:vector>
  </HeadingPairs>
  <TitlesOfParts>
    <vt:vector size="35" baseType="lpstr">
      <vt:lpstr>Bosch Office Sans</vt:lpstr>
      <vt:lpstr>黑体</vt:lpstr>
      <vt:lpstr>华文楷体</vt:lpstr>
      <vt:lpstr>宋体</vt:lpstr>
      <vt:lpstr>微软雅黑</vt:lpstr>
      <vt:lpstr>Arial</vt:lpstr>
      <vt:lpstr>Calibri</vt:lpstr>
      <vt:lpstr>Times New Roman</vt:lpstr>
      <vt:lpstr>Wingdings</vt:lpstr>
      <vt:lpstr>Wingdings 3</vt:lpstr>
      <vt:lpstr>Office 主题​​</vt:lpstr>
      <vt:lpstr>Bosch</vt:lpstr>
      <vt:lpstr>1_Bosch</vt:lpstr>
      <vt:lpstr>5_Office Theme</vt:lpstr>
      <vt:lpstr>Office Theme</vt:lpstr>
      <vt:lpstr>2_Office Theme</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AutoBVT</cp:lastModifiedBy>
  <cp:revision>559</cp:revision>
  <dcterms:created xsi:type="dcterms:W3CDTF">2020-05-27T12:17:00Z</dcterms:created>
  <dcterms:modified xsi:type="dcterms:W3CDTF">2025-08-23T02:06:05Z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952112496EE14F1EBDA0B49D125137C0</vt:lpwstr>
  </property>
</Properties>
</file>